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8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6" r:id="rId2"/>
    <p:sldId id="265" r:id="rId3"/>
    <p:sldId id="256" r:id="rId4"/>
    <p:sldId id="259" r:id="rId5"/>
    <p:sldId id="345" r:id="rId6"/>
    <p:sldId id="337" r:id="rId7"/>
    <p:sldId id="307" r:id="rId8"/>
    <p:sldId id="342" r:id="rId9"/>
    <p:sldId id="341" r:id="rId10"/>
    <p:sldId id="343" r:id="rId11"/>
    <p:sldId id="312" r:id="rId12"/>
    <p:sldId id="344" r:id="rId13"/>
    <p:sldId id="334" r:id="rId14"/>
    <p:sldId id="335" r:id="rId15"/>
    <p:sldId id="336" r:id="rId16"/>
    <p:sldId id="264" r:id="rId17"/>
    <p:sldId id="311" r:id="rId18"/>
    <p:sldId id="261" r:id="rId19"/>
    <p:sldId id="258" r:id="rId20"/>
    <p:sldId id="347" r:id="rId21"/>
    <p:sldId id="321" r:id="rId22"/>
    <p:sldId id="318" r:id="rId23"/>
    <p:sldId id="322" r:id="rId24"/>
    <p:sldId id="326" r:id="rId25"/>
    <p:sldId id="325" r:id="rId26"/>
    <p:sldId id="267" r:id="rId27"/>
    <p:sldId id="332" r:id="rId28"/>
    <p:sldId id="306" r:id="rId29"/>
    <p:sldId id="323" r:id="rId30"/>
    <p:sldId id="324" r:id="rId31"/>
    <p:sldId id="327" r:id="rId32"/>
    <p:sldId id="330" r:id="rId33"/>
    <p:sldId id="331" r:id="rId34"/>
    <p:sldId id="287" r:id="rId35"/>
    <p:sldId id="346" r:id="rId36"/>
    <p:sldId id="319" r:id="rId37"/>
    <p:sldId id="284" r:id="rId38"/>
    <p:sldId id="285" r:id="rId39"/>
    <p:sldId id="301" r:id="rId40"/>
    <p:sldId id="260" r:id="rId41"/>
    <p:sldId id="305" r:id="rId42"/>
    <p:sldId id="314" r:id="rId43"/>
    <p:sldId id="310" r:id="rId44"/>
    <p:sldId id="268" r:id="rId45"/>
    <p:sldId id="313" r:id="rId46"/>
    <p:sldId id="274" r:id="rId47"/>
    <p:sldId id="317" r:id="rId48"/>
    <p:sldId id="309" r:id="rId49"/>
    <p:sldId id="340" r:id="rId50"/>
    <p:sldId id="302" r:id="rId51"/>
    <p:sldId id="300" r:id="rId52"/>
    <p:sldId id="273" r:id="rId53"/>
    <p:sldId id="272" r:id="rId54"/>
    <p:sldId id="275" r:id="rId55"/>
    <p:sldId id="281" r:id="rId56"/>
    <p:sldId id="276" r:id="rId57"/>
    <p:sldId id="277" r:id="rId58"/>
    <p:sldId id="278" r:id="rId59"/>
    <p:sldId id="280" r:id="rId60"/>
    <p:sldId id="282" r:id="rId61"/>
    <p:sldId id="270" r:id="rId62"/>
    <p:sldId id="288" r:id="rId63"/>
    <p:sldId id="299" r:id="rId64"/>
    <p:sldId id="283" r:id="rId65"/>
    <p:sldId id="295" r:id="rId66"/>
    <p:sldId id="298" r:id="rId67"/>
    <p:sldId id="297" r:id="rId68"/>
    <p:sldId id="269" r:id="rId69"/>
    <p:sldId id="262" r:id="rId70"/>
    <p:sldId id="263" r:id="rId71"/>
    <p:sldId id="286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0C0C0C"/>
    <a:srgbClr val="F94747"/>
    <a:srgbClr val="00745E"/>
    <a:srgbClr val="D2A5EA"/>
    <a:srgbClr val="00C09B"/>
    <a:srgbClr val="E41ADA"/>
    <a:srgbClr val="002FC1"/>
    <a:srgbClr val="08C411"/>
    <a:srgbClr val="EDF2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86424" autoAdjust="0"/>
  </p:normalViewPr>
  <p:slideViewPr>
    <p:cSldViewPr snapToGrid="0" showGuides="1">
      <p:cViewPr varScale="1">
        <p:scale>
          <a:sx n="66" d="100"/>
          <a:sy n="66" d="100"/>
        </p:scale>
        <p:origin x="1122" y="78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97323496795768E-2"/>
          <c:y val="3.8973377171025628E-2"/>
          <c:w val="0.95860535300640848"/>
          <c:h val="0.8066461960226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소개 게시글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305</c:v>
                </c:pt>
                <c:pt idx="1">
                  <c:v>98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2-474F-B887-34A4B84653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팀원 모집 게시글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링커리어</c:v>
                </c:pt>
                <c:pt idx="1">
                  <c:v>씽굿</c:v>
                </c:pt>
                <c:pt idx="2">
                  <c:v>위비티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</c:v>
                </c:pt>
                <c:pt idx="1">
                  <c:v>22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2-474F-B887-34A4B84653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95543840"/>
        <c:axId val="695572160"/>
      </c:barChart>
      <c:catAx>
        <c:axId val="69554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5572160"/>
        <c:crosses val="autoZero"/>
        <c:auto val="1"/>
        <c:lblAlgn val="ctr"/>
        <c:lblOffset val="100"/>
        <c:noMultiLvlLbl val="0"/>
      </c:catAx>
      <c:valAx>
        <c:axId val="695572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9554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8939468503937"/>
          <c:y val="0.94668873359444305"/>
          <c:w val="0.48886263244175832"/>
          <c:h val="5.3311279185665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</a:t>
            </a:r>
            <a:r>
              <a:rPr lang="en-US" altLang="ko-KR" dirty="0"/>
              <a:t>/IT </a:t>
            </a:r>
            <a:r>
              <a:rPr lang="ko-KR" altLang="en-US" dirty="0"/>
              <a:t>공모전 모집 글 게시자 비율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게임/IT 공모전 모집글 게시자 나이 비율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94E-452E-9A4A-6229120B340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94E-452E-9A4A-6229120B3406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94E-452E-9A4A-6229120B3406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94E-452E-9A4A-6229120B3406}"/>
              </c:ext>
            </c:extLst>
          </c:dPt>
          <c:dLbls>
            <c:dLbl>
              <c:idx val="0"/>
              <c:layout>
                <c:manualLayout>
                  <c:x val="-0.17615932578740168"/>
                  <c:y val="0.138148921127649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94E-452E-9A4A-6229120B3406}"/>
                </c:ext>
              </c:extLst>
            </c:dLbl>
            <c:dLbl>
              <c:idx val="1"/>
              <c:layout>
                <c:manualLayout>
                  <c:x val="7.6628937007874589E-3"/>
                  <c:y val="-0.1585221974334278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94E-452E-9A4A-6229120B3406}"/>
                </c:ext>
              </c:extLst>
            </c:dLbl>
            <c:dLbl>
              <c:idx val="2"/>
              <c:layout>
                <c:manualLayout>
                  <c:x val="0.1693625738188976"/>
                  <c:y val="2.045872167453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94E-452E-9A4A-6229120B3406}"/>
                </c:ext>
              </c:extLst>
            </c:dLbl>
            <c:dLbl>
              <c:idx val="3"/>
              <c:layout>
                <c:manualLayout>
                  <c:x val="0.154972687007874"/>
                  <c:y val="0.1452205865390879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94E-452E-9A4A-6229120B3406}"/>
                </c:ext>
              </c:extLst>
            </c:dLbl>
            <c:numFmt formatCode="General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불명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53</c:v>
                </c:pt>
                <c:pt idx="2">
                  <c:v>7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E-452E-9A4A-6229120B34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유사 컨텐츠의 문제점 대처 평가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게시글 필터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6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A-4ADE-9054-F3F89BD74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포트폴리오 공유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2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A-4ADE-9054-F3F89BD74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개인 맞춤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8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9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3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A-4ADE-9054-F3F89BD741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팀 관리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4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A-4ADE-9054-F3F89BD741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상호 연락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BBEA-4ADE-9054-F3F89BD7412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BBEA-4ADE-9054-F3F89BD7412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BBEA-4ADE-9054-F3F89BD7412C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BBEA-4ADE-9054-F3F89BD74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캠퍼스픽</c:v>
                </c:pt>
                <c:pt idx="1">
                  <c:v>링커리어</c:v>
                </c:pt>
                <c:pt idx="2">
                  <c:v>씽굿</c:v>
                </c:pt>
                <c:pt idx="3">
                  <c:v>콘테스트 인덱스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EA-4ADE-9054-F3F89BD74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6232719"/>
        <c:axId val="1986231887"/>
      </c:barChart>
      <c:catAx>
        <c:axId val="1986232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6231887"/>
        <c:crosses val="autoZero"/>
        <c:auto val="1"/>
        <c:lblAlgn val="ctr"/>
        <c:lblOffset val="100"/>
        <c:noMultiLvlLbl val="0"/>
      </c:catAx>
      <c:valAx>
        <c:axId val="198623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86232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 공모전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246</c:v>
                </c:pt>
                <c:pt idx="1">
                  <c:v>287</c:v>
                </c:pt>
                <c:pt idx="2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24-4BC2-93BB-654640F5C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2135888192"/>
        <c:axId val="2135879456"/>
      </c:barChart>
      <c:catAx>
        <c:axId val="2135888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879456"/>
        <c:crosses val="autoZero"/>
        <c:auto val="1"/>
        <c:lblAlgn val="ctr"/>
        <c:lblOffset val="100"/>
        <c:noMultiLvlLbl val="0"/>
      </c:catAx>
      <c:valAx>
        <c:axId val="21358794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5888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공모전 참여율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0.33200000000000002</c:v>
                </c:pt>
                <c:pt idx="1">
                  <c:v>0.27600000000000002</c:v>
                </c:pt>
                <c:pt idx="2">
                  <c:v>0.34100000000000003</c:v>
                </c:pt>
                <c:pt idx="3">
                  <c:v>0.32600000000000001</c:v>
                </c:pt>
                <c:pt idx="4">
                  <c:v>0.34899999999999998</c:v>
                </c:pt>
                <c:pt idx="5">
                  <c:v>0.39900000000000002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A-41F7-B140-EDBF79DF0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7"/>
        <c:axId val="2137321136"/>
        <c:axId val="2137309904"/>
      </c:barChart>
      <c:catAx>
        <c:axId val="2137321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09904"/>
        <c:crosses val="autoZero"/>
        <c:auto val="1"/>
        <c:lblAlgn val="ctr"/>
        <c:lblOffset val="100"/>
        <c:noMultiLvlLbl val="0"/>
      </c:catAx>
      <c:valAx>
        <c:axId val="213730990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732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62A3-1228-499E-B44B-5827A06F4EE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4F19-EBE3-41B9-BB3D-0ADF989AC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중소기업 인력난</a:t>
            </a:r>
            <a:r>
              <a:rPr lang="en-US" altLang="ko-KR" dirty="0"/>
              <a:t>, </a:t>
            </a:r>
            <a:r>
              <a:rPr lang="ko-KR" altLang="en-US" dirty="0"/>
              <a:t>청년층 취업난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 dirty="0"/>
              <a:t>청년층의 대기업 선호 현상이 늘어나고 있죠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2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누가 쓸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0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공모전 사이트에서</a:t>
            </a:r>
            <a:r>
              <a:rPr lang="ko-KR" altLang="en-US" baseline="0" dirty="0" smtClean="0"/>
              <a:t> 개발 팀원 </a:t>
            </a:r>
            <a:r>
              <a:rPr lang="ko-KR" altLang="en-US" dirty="0"/>
              <a:t>모집을 시도하는 사람들의 </a:t>
            </a:r>
            <a:r>
              <a:rPr lang="ko-KR" altLang="en-US" dirty="0" smtClean="0"/>
              <a:t>구성비입니다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대 다음으로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대가 공모전 팀원 모집에 있어서 가장</a:t>
            </a:r>
            <a:r>
              <a:rPr lang="ko-KR" altLang="en-US" baseline="0" dirty="0" smtClean="0"/>
              <a:t> 활발한 모습을 볼 수 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45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얘들이 </a:t>
            </a:r>
            <a:r>
              <a:rPr lang="ko-KR" altLang="en-US" dirty="0" err="1"/>
              <a:t>써줄거에요</a:t>
            </a:r>
            <a:endParaRPr lang="en-US" altLang="ko-KR" dirty="0"/>
          </a:p>
          <a:p>
            <a:r>
              <a:rPr lang="ko-KR" altLang="en-US" dirty="0" err="1"/>
              <a:t>얘들한테</a:t>
            </a:r>
            <a:r>
              <a:rPr lang="ko-KR" altLang="en-US" dirty="0"/>
              <a:t> </a:t>
            </a:r>
            <a:r>
              <a:rPr lang="en-US" altLang="ko-KR" dirty="0"/>
              <a:t>FGI </a:t>
            </a:r>
            <a:r>
              <a:rPr lang="ko-KR" altLang="en-US" dirty="0" smtClean="0"/>
              <a:t>걸어보자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ㄴㄴ</a:t>
            </a:r>
            <a:r>
              <a:rPr lang="ko-KR" altLang="en-US" dirty="0" smtClean="0"/>
              <a:t> 이거 진행이 </a:t>
            </a:r>
            <a:r>
              <a:rPr lang="ko-KR" altLang="en-US" dirty="0" err="1" smtClean="0"/>
              <a:t>이상해짐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공모전 목적이 아니더라도 개발팀을 꾸리는데 있어서 사용가능한 앱이기 때문에 시니어 개발자도 사용할 수 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공모전 주최기업과 협업해서 앱 내에서 바로 신청하거나</a:t>
            </a:r>
            <a:r>
              <a:rPr lang="en-US" altLang="ko-KR" dirty="0"/>
              <a:t>, </a:t>
            </a:r>
            <a:r>
              <a:rPr lang="ko-KR" altLang="en-US" dirty="0"/>
              <a:t>신청서 양식을 받아와서 작성할 수 있게 하고</a:t>
            </a:r>
            <a:r>
              <a:rPr lang="en-US" altLang="ko-KR" dirty="0"/>
              <a:t>, </a:t>
            </a:r>
            <a:r>
              <a:rPr lang="ko-KR" altLang="en-US" dirty="0"/>
              <a:t>새로운 공모전에 대한 소식을 바로 제공할 수 있게 하는 등 협업 가능한 요소가 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걔들이 </a:t>
            </a:r>
            <a:r>
              <a:rPr lang="ko-KR" altLang="en-US" dirty="0" err="1"/>
              <a:t>좋아하는거로</a:t>
            </a:r>
            <a:r>
              <a:rPr lang="ko-KR" altLang="en-US" dirty="0"/>
              <a:t> </a:t>
            </a:r>
            <a:r>
              <a:rPr lang="ko-KR" altLang="en-US" dirty="0" err="1"/>
              <a:t>만들거에요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97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앱의 핵심</a:t>
            </a:r>
            <a:r>
              <a:rPr lang="ko-KR" altLang="en-US" dirty="0" smtClean="0"/>
              <a:t> 타겟인 </a:t>
            </a:r>
            <a:r>
              <a:rPr lang="en-US" altLang="ko-KR" dirty="0" smtClean="0"/>
              <a:t>1020 </a:t>
            </a:r>
            <a:r>
              <a:rPr lang="ko-KR" altLang="en-US" dirty="0" smtClean="0"/>
              <a:t>개발자에게 가장 친숙한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무엇일까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1020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개발자가 쉽게 접할 수 있으면서 </a:t>
            </a:r>
            <a:r>
              <a:rPr lang="ko-KR" altLang="en-US" dirty="0" smtClean="0"/>
              <a:t>게임 </a:t>
            </a:r>
            <a:r>
              <a:rPr lang="en-US" altLang="ko-KR" dirty="0" smtClean="0"/>
              <a:t>/ it </a:t>
            </a:r>
            <a:r>
              <a:rPr lang="ko-KR" altLang="en-US" dirty="0" smtClean="0"/>
              <a:t>개발이라는 컨셉에도 어울리는</a:t>
            </a:r>
            <a:r>
              <a:rPr lang="ko-KR" altLang="en-US" baseline="0" dirty="0" smtClean="0"/>
              <a:t> 온라인 게임의 파티 구성의 </a:t>
            </a:r>
            <a:r>
              <a:rPr lang="ko-KR" altLang="en-US" baseline="0" dirty="0" err="1" smtClean="0"/>
              <a:t>플로우를</a:t>
            </a:r>
            <a:r>
              <a:rPr lang="ko-KR" altLang="en-US" baseline="0" dirty="0" smtClean="0"/>
              <a:t> 채용했습니다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그리고 흔하게 접할 수 있는 디자인 가이드인 구글의 </a:t>
            </a:r>
            <a:r>
              <a:rPr lang="ko-KR" altLang="en-US" dirty="0" err="1" smtClean="0"/>
              <a:t>머터리얼</a:t>
            </a:r>
            <a:r>
              <a:rPr lang="ko-KR" altLang="en-US" dirty="0" smtClean="0"/>
              <a:t> 디자인을 사용해서</a:t>
            </a:r>
            <a:r>
              <a:rPr lang="ko-KR" altLang="en-US" baseline="0" dirty="0" smtClean="0"/>
              <a:t> 친숙한 느낌을 주었다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1020</a:t>
            </a:r>
            <a:r>
              <a:rPr lang="en-US" altLang="ko-KR" baseline="0" dirty="0" smtClean="0"/>
              <a:t> </a:t>
            </a:r>
            <a:r>
              <a:rPr lang="ko-KR" altLang="en-US" baseline="0" dirty="0"/>
              <a:t>개발자는 </a:t>
            </a:r>
            <a:r>
              <a:rPr lang="ko-KR" altLang="en-US" dirty="0"/>
              <a:t>이런 </a:t>
            </a:r>
            <a:r>
              <a:rPr lang="en-US" altLang="ko-KR" dirty="0"/>
              <a:t>UI</a:t>
            </a:r>
            <a:r>
              <a:rPr lang="ko-KR" altLang="en-US" dirty="0"/>
              <a:t>디자인에 익숙하다</a:t>
            </a:r>
            <a:endParaRPr lang="en-US" altLang="ko-KR" dirty="0"/>
          </a:p>
          <a:p>
            <a:r>
              <a:rPr lang="ko-KR" altLang="en-US" dirty="0"/>
              <a:t>익숙하게 적응할</a:t>
            </a:r>
            <a:r>
              <a:rPr lang="ko-KR" altLang="en-US" baseline="0" dirty="0"/>
              <a:t>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0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 레이드 파티처럼 공모전 팀도 각각의 역할군을 필요로 하므로 유사한 구조를 가져갈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1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(material design)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만들어놓은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 가이드라인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시스템 이라고 생각하면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됩니당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디자인은 질감이 느껴지는 표면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(tactile surfaces)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대담하고 선명한 그래픽 디자인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 graphic design),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아름답고 직관적인 사용자 경험을 위한 자연스러운 애니메이션을 특징으로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확실히 보기 좋죠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그림자를 이용할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#121212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배경으로 쓰는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1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하듯이 역할군을 잘 섞어서 파티를 구성하는 느낌이 나도록 </a:t>
            </a:r>
            <a:r>
              <a:rPr lang="ko-KR" altLang="en-US" dirty="0" err="1"/>
              <a:t>만들어야겠구나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5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사용자가 되어서 한번 사용 예시를 들어봅시다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3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2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5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98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46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7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0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모집글</a:t>
            </a:r>
            <a:r>
              <a:rPr lang="ko-KR" altLang="en-US" dirty="0"/>
              <a:t> 쓰기 </a:t>
            </a:r>
            <a:r>
              <a:rPr lang="ko-KR" altLang="en-US" dirty="0" err="1"/>
              <a:t>플로우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aseline="0" dirty="0"/>
              <a:t>참가할 공모전 설정</a:t>
            </a:r>
            <a:endParaRPr lang="en-US" altLang="ko-KR" baseline="0" dirty="0"/>
          </a:p>
          <a:p>
            <a:r>
              <a:rPr lang="ko-KR" altLang="en-US" baseline="0" dirty="0"/>
              <a:t>파티 이름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팀명</a:t>
            </a:r>
            <a:r>
              <a:rPr lang="en-US" altLang="ko-KR" baseline="0" dirty="0"/>
              <a:t>)</a:t>
            </a:r>
            <a:r>
              <a:rPr lang="ko-KR" altLang="en-US" baseline="0" dirty="0"/>
              <a:t> 설정</a:t>
            </a:r>
            <a:endParaRPr lang="en-US" altLang="ko-KR" baseline="0" dirty="0"/>
          </a:p>
          <a:p>
            <a:r>
              <a:rPr lang="ko-KR" altLang="en-US" baseline="0" dirty="0"/>
              <a:t>모집하는 역할 태그 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프로그래머 </a:t>
            </a:r>
            <a:r>
              <a:rPr lang="en-US" altLang="ko-KR" baseline="0" dirty="0"/>
              <a:t>1</a:t>
            </a:r>
            <a:r>
              <a:rPr lang="ko-KR" altLang="en-US" baseline="0" dirty="0"/>
              <a:t>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조건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유니티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c#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우대 조건</a:t>
            </a:r>
            <a:r>
              <a:rPr lang="en-US" altLang="ko-KR" baseline="0" dirty="0"/>
              <a:t>: </a:t>
            </a:r>
            <a:r>
              <a:rPr lang="ko-KR" altLang="en-US" baseline="0" dirty="0"/>
              <a:t>포토샵</a:t>
            </a:r>
            <a:r>
              <a:rPr lang="en-US" altLang="ko-KR" baseline="0" dirty="0"/>
              <a:t>, 3dmax)</a:t>
            </a:r>
            <a:r>
              <a:rPr lang="ko-KR" altLang="en-US" baseline="0" dirty="0"/>
              <a:t>같은 식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게시글 내용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 팀의 기획에 대해 소개하는 내용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연락처 작성</a:t>
            </a:r>
            <a:r>
              <a:rPr lang="en-US" altLang="ko-KR" baseline="0" dirty="0"/>
              <a:t>(</a:t>
            </a:r>
            <a:r>
              <a:rPr lang="ko-KR" altLang="en-US" baseline="0" dirty="0"/>
              <a:t>내 기본 연락처로 </a:t>
            </a:r>
            <a:r>
              <a:rPr lang="ko-KR" altLang="en-US" baseline="0" dirty="0" err="1"/>
              <a:t>ㄱ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하는 기능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9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마케팅하고 </a:t>
            </a:r>
            <a:r>
              <a:rPr lang="ko-KR" altLang="en-US" dirty="0" err="1"/>
              <a:t>팔거에요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9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개발자들의 관심을 끌기 위해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프로그래머즈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백준 같은 코딩 관련 사이트에서 광고를 넣고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dirty="0" smtClean="0"/>
              <a:t>각 대학의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소프트웨어 </a:t>
            </a:r>
            <a:r>
              <a:rPr lang="ko-KR" altLang="en-US" baseline="0" dirty="0" err="1" smtClean="0"/>
              <a:t>개발학과와</a:t>
            </a:r>
            <a:r>
              <a:rPr lang="ko-KR" altLang="en-US" baseline="0" dirty="0" smtClean="0"/>
              <a:t> 음향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디자인 학과에도 홍보를 할 수 있을 것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공모전 개최 기업과 협업 관계를 맺어 앱에서 공모전을 소개하고 앱에서 만든 팀으로 공모전에 바로 신청할 수 있도록 한다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47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완성본</a:t>
            </a:r>
            <a:r>
              <a:rPr lang="ko-KR" altLang="en-US" dirty="0"/>
              <a:t> 내놔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01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공모전 앱</a:t>
            </a:r>
            <a:r>
              <a:rPr lang="en-US" altLang="ko-KR" dirty="0"/>
              <a:t>, </a:t>
            </a:r>
            <a:r>
              <a:rPr lang="ko-KR" altLang="en-US" dirty="0"/>
              <a:t>사이트들은 소개에 중심을 두고 있기 때문에</a:t>
            </a:r>
            <a:r>
              <a:rPr lang="en-US" altLang="ko-KR" dirty="0"/>
              <a:t> </a:t>
            </a:r>
            <a:r>
              <a:rPr lang="ko-KR" altLang="en-US" dirty="0"/>
              <a:t>사이트에서 소개하는 공모전의 수 대비 팀원을 모집하는 사용자의 수가 적다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근데 너무 적다</a:t>
            </a:r>
            <a:r>
              <a:rPr lang="en-US" altLang="ko-KR" dirty="0"/>
              <a:t>. </a:t>
            </a:r>
            <a:r>
              <a:rPr lang="ko-KR" altLang="en-US" dirty="0"/>
              <a:t>좀 이상할 정도로 차이가 크다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사용자들이 팀원 모집 기능을 이용하지 않는 걸까</a:t>
            </a:r>
            <a:r>
              <a:rPr lang="en-US" altLang="ko-KR" dirty="0"/>
              <a:t>? </a:t>
            </a:r>
            <a:r>
              <a:rPr lang="ko-KR" altLang="en-US" dirty="0"/>
              <a:t>에 대해서 분석해보기로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20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이걸 원하는구나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수요조사 </a:t>
            </a:r>
            <a:r>
              <a:rPr lang="en-US" altLang="ko-KR" dirty="0"/>
              <a:t>=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이런 데이터가 나오는 그래프</a:t>
            </a:r>
            <a:r>
              <a:rPr lang="en-US" altLang="ko-KR" baseline="0" dirty="0"/>
              <a:t>(</a:t>
            </a:r>
            <a:r>
              <a:rPr lang="en-US" altLang="ko-KR" dirty="0"/>
              <a:t>N</a:t>
            </a:r>
            <a:r>
              <a:rPr lang="ko-KR" altLang="en-US" dirty="0"/>
              <a:t>명 대상 이런 질문</a:t>
            </a:r>
            <a:r>
              <a:rPr lang="en-US" altLang="ko-KR" dirty="0"/>
              <a:t>-&gt; n1</a:t>
            </a:r>
            <a:r>
              <a:rPr lang="ko-KR" altLang="en-US" dirty="0"/>
              <a:t>명은 대답</a:t>
            </a:r>
            <a:r>
              <a:rPr lang="en-US" altLang="ko-KR" dirty="0"/>
              <a:t>1, n2</a:t>
            </a:r>
            <a:r>
              <a:rPr lang="ko-KR" altLang="en-US" dirty="0"/>
              <a:t>명은 대답</a:t>
            </a:r>
            <a:r>
              <a:rPr lang="en-US" altLang="ko-KR" dirty="0"/>
              <a:t>2)</a:t>
            </a:r>
            <a:endParaRPr lang="en-US" altLang="ko-KR" baseline="0" dirty="0"/>
          </a:p>
          <a:p>
            <a:r>
              <a:rPr lang="ko-KR" altLang="en-US" baseline="0" dirty="0"/>
              <a:t>수요조사 그래프 중에서 대답</a:t>
            </a:r>
            <a:r>
              <a:rPr lang="en-US" altLang="ko-KR" baseline="0" dirty="0"/>
              <a:t>1</a:t>
            </a:r>
            <a:r>
              <a:rPr lang="ko-KR" altLang="en-US" baseline="0" dirty="0"/>
              <a:t>을 한 사람들을 대상으로 인터뷰를 하는 행위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그게 </a:t>
            </a:r>
            <a:r>
              <a:rPr lang="en-US" altLang="ko-KR" baseline="0" dirty="0"/>
              <a:t>FGI</a:t>
            </a:r>
            <a:r>
              <a:rPr lang="ko-KR" altLang="en-US" baseline="0" dirty="0"/>
              <a:t>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이말이야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62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앱들은 이걸 제공을 못하고 있구나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54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상세히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7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해결을 못 </a:t>
            </a:r>
            <a:r>
              <a:rPr lang="ko-KR" altLang="en-US" dirty="0" err="1"/>
              <a:t>했을까여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84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해결책 제시를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73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8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80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수업에서 </a:t>
            </a:r>
            <a:r>
              <a:rPr lang="ko-KR" altLang="en-US" dirty="0" err="1"/>
              <a:t>해봣어요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오잉</a:t>
            </a:r>
            <a:r>
              <a:rPr lang="ko-KR" altLang="en-US" dirty="0"/>
              <a:t> 이건 왜 어렵지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16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공모전 팀원 모집에 집중하는 앱은 없는가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진정 사람들이 원하는게 뭔가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모집을 위한 앱의 플로우를 생각했을 때 사용자 입장에서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참가하고 싶은 공모전이 있다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-&gt; “</a:t>
            </a:r>
            <a:r>
              <a:rPr lang="ko-KR" altLang="en-US" dirty="0"/>
              <a:t>팀원을 구해서 내가 참가한다</a:t>
            </a:r>
            <a:r>
              <a:rPr lang="en-US" altLang="ko-KR" dirty="0"/>
              <a:t>”</a:t>
            </a:r>
            <a:r>
              <a:rPr lang="ko-KR" altLang="en-US" dirty="0"/>
              <a:t> 로 이어져야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예시 모두 공모전 소개 기능과 팀원 모집 기능이 있지만 서로 연결되지 않는 모습을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공모전 소개 글에서 팀원 모집 게시판으로 바로 접근 할 수 있는 </a:t>
            </a:r>
            <a:r>
              <a:rPr lang="en-US" altLang="ko-KR" dirty="0"/>
              <a:t>UX </a:t>
            </a:r>
            <a:r>
              <a:rPr lang="ko-KR" altLang="en-US" dirty="0"/>
              <a:t>디자인이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18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딸깍으로</a:t>
            </a:r>
            <a:r>
              <a:rPr lang="ko-KR" altLang="en-US" dirty="0"/>
              <a:t> 안되니까</a:t>
            </a:r>
            <a:r>
              <a:rPr lang="en-US" altLang="ko-KR" dirty="0"/>
              <a:t>(</a:t>
            </a:r>
            <a:r>
              <a:rPr lang="ko-KR" altLang="en-US" dirty="0"/>
              <a:t>불편하니까</a:t>
            </a:r>
            <a:r>
              <a:rPr lang="en-US" altLang="ko-KR" dirty="0"/>
              <a:t>)=&gt;</a:t>
            </a:r>
            <a:r>
              <a:rPr lang="ko-KR" altLang="en-US" dirty="0"/>
              <a:t>이걸 이제 알아보러 갑시다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팀이 어떤 공모전에 나갈 건지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 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매 번</a:t>
            </a:r>
            <a:r>
              <a:rPr lang="en-US" altLang="ko-KR" sz="1200" b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0" dirty="0">
                <a:solidFill>
                  <a:schemeClr val="tx1"/>
                </a:solidFill>
              </a:rPr>
              <a:t> 들어가서 내용을 확인 해야 한다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  <a:endParaRPr lang="ko-KR" altLang="en-US" sz="1200" b="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0" dirty="0">
                <a:solidFill>
                  <a:schemeClr val="tx1"/>
                </a:solidFill>
              </a:rPr>
              <a:t>&lt;</a:t>
            </a:r>
            <a:r>
              <a:rPr lang="ko-KR" altLang="en-US" sz="1200" b="0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0" dirty="0">
                <a:solidFill>
                  <a:schemeClr val="tx1"/>
                </a:solidFill>
              </a:rPr>
              <a:t>&gt;</a:t>
            </a:r>
            <a:r>
              <a:rPr lang="ko-KR" altLang="en-US" sz="1200" b="0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0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이 글을 올린 사람이 어떤 팀원을 원하는지</a:t>
            </a:r>
            <a:r>
              <a:rPr lang="en-US" altLang="ko-KR" sz="1200" b="0" dirty="0">
                <a:solidFill>
                  <a:schemeClr val="tx1"/>
                </a:solidFill>
              </a:rPr>
              <a:t>,</a:t>
            </a:r>
          </a:p>
          <a:p>
            <a:pPr fontAlgn="base"/>
            <a:endParaRPr lang="en-US" altLang="ko-KR" sz="1200" b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0" dirty="0">
                <a:solidFill>
                  <a:schemeClr val="tx1"/>
                </a:solidFill>
              </a:rPr>
              <a:t>글을 눌러서 들어가서 내용을 확인 해야 한다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  <a:endParaRPr lang="ko-KR" altLang="en-US" sz="1200" b="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간단한데 왜 안 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간단하지 않은 문제점이 몇가지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무슨 분야의 </a:t>
            </a:r>
            <a:r>
              <a:rPr lang="ko-KR" altLang="en-US" dirty="0" err="1"/>
              <a:t>공모전이냐에</a:t>
            </a:r>
            <a:r>
              <a:rPr lang="ko-KR" altLang="en-US" dirty="0"/>
              <a:t> 따라 게시글을 필터링 할 수 있는 기준들이 바뀌기 마련입니다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개발 공모전에는 프로그래머</a:t>
            </a:r>
            <a:r>
              <a:rPr lang="en-US" altLang="ko-KR" dirty="0"/>
              <a:t>, </a:t>
            </a:r>
            <a:r>
              <a:rPr lang="ko-KR" altLang="en-US" dirty="0"/>
              <a:t>아티스트 등의 </a:t>
            </a:r>
            <a:r>
              <a:rPr lang="ko-KR" altLang="en-US" dirty="0" err="1"/>
              <a:t>직군을</a:t>
            </a:r>
            <a:r>
              <a:rPr lang="ko-KR" altLang="en-US" dirty="0"/>
              <a:t> 기준으로 쓸 수 있을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지역 소개 영상 제작 공모전에는 영상편집</a:t>
            </a:r>
            <a:r>
              <a:rPr lang="en-US" altLang="ko-KR" dirty="0"/>
              <a:t>, </a:t>
            </a:r>
            <a:r>
              <a:rPr lang="ko-KR" altLang="en-US" dirty="0"/>
              <a:t>배우 등의 </a:t>
            </a:r>
            <a:r>
              <a:rPr lang="ko-KR" altLang="en-US" dirty="0" err="1"/>
              <a:t>직군을</a:t>
            </a:r>
            <a:r>
              <a:rPr lang="ko-KR" altLang="en-US" dirty="0"/>
              <a:t> 기준으로 쓸 수 </a:t>
            </a:r>
            <a:r>
              <a:rPr lang="ko-KR" altLang="en-US" dirty="0" err="1"/>
              <a:t>있을텐데</a:t>
            </a:r>
            <a:endParaRPr lang="en-US" altLang="ko-KR" dirty="0"/>
          </a:p>
          <a:p>
            <a:r>
              <a:rPr lang="ko-KR" altLang="en-US" dirty="0"/>
              <a:t>모든 분야의 공모전을 커버하려면</a:t>
            </a:r>
            <a:r>
              <a:rPr lang="en-US" altLang="ko-KR" dirty="0"/>
              <a:t> </a:t>
            </a:r>
            <a:r>
              <a:rPr lang="ko-KR" altLang="en-US" dirty="0"/>
              <a:t>수없이 많은 기준이 필요하게 되기 때문이죠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저는 모든 분야의 공모전을 소개</a:t>
            </a:r>
            <a:r>
              <a:rPr lang="en-US" altLang="ko-KR" dirty="0"/>
              <a:t>, </a:t>
            </a:r>
            <a:r>
              <a:rPr lang="ko-KR" altLang="en-US" dirty="0"/>
              <a:t>관리하는 대신에</a:t>
            </a:r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IT </a:t>
            </a:r>
            <a:r>
              <a:rPr lang="ko-KR" altLang="en-US" dirty="0"/>
              <a:t>개발에 집중하는 방식을 취했습니다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필터 </a:t>
            </a:r>
            <a:r>
              <a:rPr lang="en-US" altLang="ko-KR" dirty="0"/>
              <a:t>=&gt; </a:t>
            </a:r>
            <a:r>
              <a:rPr lang="ko-KR" altLang="en-US" dirty="0"/>
              <a:t>개발 공모전에 집중했기 때문에 제대로 사용할 수 있는 기능의 대표적인 예시</a:t>
            </a:r>
            <a:endParaRPr lang="en-US" altLang="ko-KR" dirty="0"/>
          </a:p>
          <a:p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ko-KR" altLang="en-US" dirty="0" err="1"/>
              <a:t>공유기능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알바 구인구직 앱</a:t>
            </a:r>
            <a:r>
              <a:rPr lang="ko-KR" altLang="en-US" baseline="0" dirty="0"/>
              <a:t> 이력서에서 따온 기능</a:t>
            </a:r>
            <a:endParaRPr lang="en-US" altLang="ko-KR" baseline="0" dirty="0"/>
          </a:p>
          <a:p>
            <a:r>
              <a:rPr lang="ko-KR" altLang="en-US" baseline="0" dirty="0"/>
              <a:t>개인 맞춤 추천 기능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자신을 </a:t>
            </a:r>
            <a:r>
              <a:rPr lang="en-US" altLang="ko-KR" baseline="0" dirty="0"/>
              <a:t>‘C#</a:t>
            </a:r>
            <a:r>
              <a:rPr lang="ko-KR" altLang="en-US" baseline="0" dirty="0"/>
              <a:t>에 자신 있는 프로그래머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로 설정해두면 그에 맞는 팀의 구인광고를 띄워주는 형식</a:t>
            </a:r>
            <a:endParaRPr lang="en-US" altLang="ko-KR" baseline="0" dirty="0"/>
          </a:p>
          <a:p>
            <a:r>
              <a:rPr lang="ko-KR" altLang="en-US" baseline="0" dirty="0"/>
              <a:t>상호 연락 수단 </a:t>
            </a:r>
            <a:r>
              <a:rPr lang="en-US" altLang="ko-KR" baseline="0" dirty="0"/>
              <a:t>=&gt; </a:t>
            </a:r>
            <a:r>
              <a:rPr lang="ko-KR" altLang="en-US" baseline="0" dirty="0"/>
              <a:t>가입신청을 하기 전 팀장에게 추가적으로 질문할 사항이 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간에 소통을 위한 쪽지 기능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9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 글 필터링 기능은 어떻게 구현할 것이냐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필터링할 모집 게시글이 개발 공모전으로 한정한다면</a:t>
            </a:r>
            <a:endParaRPr lang="en-US" altLang="ko-KR" dirty="0"/>
          </a:p>
          <a:p>
            <a:r>
              <a:rPr lang="ko-KR" altLang="en-US" dirty="0"/>
              <a:t>각 팀이</a:t>
            </a:r>
            <a:r>
              <a:rPr lang="en-US" altLang="ko-KR" dirty="0"/>
              <a:t> </a:t>
            </a:r>
            <a:r>
              <a:rPr lang="ko-KR" altLang="en-US" dirty="0"/>
              <a:t>어떤 엔진으로 개발 할 건지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게임이라면</a:t>
            </a:r>
            <a:r>
              <a:rPr lang="en-US" altLang="ko-KR" dirty="0"/>
              <a:t> </a:t>
            </a:r>
            <a:r>
              <a:rPr lang="ko-KR" altLang="en-US" dirty="0"/>
              <a:t>어떤 장르의 게임인지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개발자라면 어떤 엔진을 쓰는지</a:t>
            </a:r>
            <a:endParaRPr lang="en-US" altLang="ko-KR" dirty="0"/>
          </a:p>
          <a:p>
            <a:r>
              <a:rPr lang="ko-KR" altLang="en-US" dirty="0"/>
              <a:t>필터링이 가능해지겠죠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또한 포트폴리오도 마찬가지입니다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보낼 포트폴리오의 구조가 신청자 자신의 직군으로 한정되기 때문에</a:t>
            </a:r>
            <a:endParaRPr lang="en-US" altLang="ko-KR" dirty="0"/>
          </a:p>
          <a:p>
            <a:r>
              <a:rPr lang="ko-KR" altLang="en-US" dirty="0"/>
              <a:t>여러 파티에 지원한다 하더라도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창업 지원금이 증가했으니 내 뛰어난 기획 능력을 바탕으로 기획서를 만들어서 정부의 창업 지원을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</a:t>
            </a:r>
            <a:r>
              <a:rPr lang="ko-KR" altLang="en-US" dirty="0"/>
              <a:t>전략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44F19-EBE3-41B9-BB3D-0ADF989ACE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2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15E2-A60D-4489-AD81-182CD82D2ECF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_no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8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94ED-D2CE-4E49-B73E-C5286C380E90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3FF-E472-4DC2-80FE-E12CD8B63AD7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C98E-2D7C-407C-BA64-BA87926E9148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CF37-E009-4B6B-AD3C-1DB5950495F4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898-7B4F-439D-AFA7-0759D944E8C1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5BD-2B48-4FD3-BEAD-0F86707BFC1B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D1D3-0660-4D73-9212-28872E2ACB5E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0B0F-A8CC-4F0E-B9F2-FC5DBFDD2208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4701-F808-4CD9-8519-9E07577849CB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DABF-E070-4258-B1B7-DFC1AEE3F157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1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32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 txBox="1">
            <a:spLocks/>
          </p:cNvSpPr>
          <p:nvPr userDrawn="1"/>
        </p:nvSpPr>
        <p:spPr>
          <a:xfrm>
            <a:off x="9508064" y="6586181"/>
            <a:ext cx="479164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/20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black_no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6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2603-D48A-41C9-B8E8-AD7207FDF412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8000" y="6588000"/>
            <a:ext cx="2196000" cy="230400"/>
          </a:xfrm>
          <a:prstGeom prst="rect">
            <a:avLst/>
          </a:prstGeom>
        </p:spPr>
        <p:txBody>
          <a:bodyPr/>
          <a:lstStyle>
            <a:lvl1pPr>
              <a:defRPr lang="en-US" altLang="ko-KR" sz="9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789" y="6586613"/>
            <a:ext cx="711664" cy="230400"/>
          </a:xfrm>
        </p:spPr>
        <p:txBody>
          <a:bodyPr/>
          <a:lstStyle>
            <a:lvl1pPr>
              <a:defRPr lang="ko-KR" altLang="en-US" sz="9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46F885F-BBA5-4FEF-9723-E4BF6E51B84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06423" y="6586181"/>
            <a:ext cx="511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/20</a:t>
            </a:r>
            <a:endParaRPr lang="ko-KR" altLang="en-US" sz="90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7F26-0F57-472C-98EC-847139C55C31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39.png"/><Relationship Id="rId4" Type="http://schemas.openxmlformats.org/officeDocument/2006/relationships/image" Target="../media/image4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4.sv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3182395" y="2705725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err="1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공모전ㄱㄱ</a:t>
            </a:r>
            <a:endParaRPr lang="en-US" altLang="ko-KR" sz="8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328661" y="3923587"/>
            <a:ext cx="3839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더 쉬운 공모전 준비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팀원의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포트폴리오를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팀장이 볼 방법이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마련되어 있지 않다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때문에 팀장의 개인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연락처가 공개되어야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56F264-D3DD-C641-45AE-836F091A0838}"/>
              </a:ext>
            </a:extLst>
          </p:cNvPr>
          <p:cNvGrpSpPr/>
          <p:nvPr/>
        </p:nvGrpSpPr>
        <p:grpSpPr>
          <a:xfrm>
            <a:off x="5176150" y="1256128"/>
            <a:ext cx="3777639" cy="4345743"/>
            <a:chOff x="-19091" y="1139910"/>
            <a:chExt cx="4893917" cy="56298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F43D30-27AE-2F53-5919-66B6934A0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973"/>
            <a:stretch/>
          </p:blipFill>
          <p:spPr>
            <a:xfrm>
              <a:off x="-19091" y="1139910"/>
              <a:ext cx="4893917" cy="5629894"/>
            </a:xfrm>
            <a:prstGeom prst="rect">
              <a:avLst/>
            </a:prstGeom>
            <a:ln>
              <a:solidFill>
                <a:srgbClr val="0C0C0C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FB2811-FE3B-A0FC-3085-C91D88F8E023}"/>
                </a:ext>
              </a:extLst>
            </p:cNvPr>
            <p:cNvSpPr/>
            <p:nvPr/>
          </p:nvSpPr>
          <p:spPr>
            <a:xfrm>
              <a:off x="371234" y="5729973"/>
              <a:ext cx="663852" cy="22106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AF41B-D8CE-1171-5243-36AF1E451FA7}"/>
              </a:ext>
            </a:extLst>
          </p:cNvPr>
          <p:cNvSpPr txBox="1"/>
          <p:nvPr/>
        </p:nvSpPr>
        <p:spPr>
          <a:xfrm flipH="1">
            <a:off x="5176150" y="5728713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88A53-2F15-8DE2-FAE4-E580B48E11BC}"/>
              </a:ext>
            </a:extLst>
          </p:cNvPr>
          <p:cNvGrpSpPr/>
          <p:nvPr/>
        </p:nvGrpSpPr>
        <p:grpSpPr>
          <a:xfrm>
            <a:off x="145494" y="1821769"/>
            <a:ext cx="4868803" cy="2702459"/>
            <a:chOff x="2995587" y="1600996"/>
            <a:chExt cx="6162101" cy="34203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09A857-3B21-6CD5-8A34-7DC0737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5587" y="1600996"/>
              <a:ext cx="6162101" cy="34203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C571A5-F209-AA74-8239-1FA11E297569}"/>
                </a:ext>
              </a:extLst>
            </p:cNvPr>
            <p:cNvSpPr/>
            <p:nvPr/>
          </p:nvSpPr>
          <p:spPr>
            <a:xfrm>
              <a:off x="3247637" y="4709411"/>
              <a:ext cx="1989209" cy="149553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DB0884-1FDB-9F7E-F0DB-B918B72AD5E8}"/>
              </a:ext>
            </a:extLst>
          </p:cNvPr>
          <p:cNvSpPr txBox="1"/>
          <p:nvPr/>
        </p:nvSpPr>
        <p:spPr>
          <a:xfrm flipH="1">
            <a:off x="145494" y="4622929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36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 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2D409-E109-B502-4767-CEDF38D0AD0C}"/>
              </a:ext>
            </a:extLst>
          </p:cNvPr>
          <p:cNvSpPr/>
          <p:nvPr/>
        </p:nvSpPr>
        <p:spPr>
          <a:xfrm>
            <a:off x="973711" y="1048215"/>
            <a:ext cx="2299591" cy="20152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소개 글에서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 모집 게시글로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2F266-963B-8A29-8891-13778F2846BE}"/>
              </a:ext>
            </a:extLst>
          </p:cNvPr>
          <p:cNvSpPr/>
          <p:nvPr/>
        </p:nvSpPr>
        <p:spPr>
          <a:xfrm>
            <a:off x="6130715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팀원의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포트폴리오를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팀장이 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방법이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8C596-C425-F393-C0E9-B45E3429DCCE}"/>
              </a:ext>
            </a:extLst>
          </p:cNvPr>
          <p:cNvSpPr/>
          <p:nvPr/>
        </p:nvSpPr>
        <p:spPr>
          <a:xfrm>
            <a:off x="3552213" y="1048215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필터 기능이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없어서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원하는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모집 글을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5207B2-8FB0-98F1-7EDB-DFCF203A445A}"/>
              </a:ext>
            </a:extLst>
          </p:cNvPr>
          <p:cNvSpPr/>
          <p:nvPr/>
        </p:nvSpPr>
        <p:spPr>
          <a:xfrm>
            <a:off x="8686480" y="1048216"/>
            <a:ext cx="2299591" cy="20152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팀장의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연락처가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공개되어야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F08B1-07A1-3900-747D-F6FA19E62829}"/>
              </a:ext>
            </a:extLst>
          </p:cNvPr>
          <p:cNvSpPr/>
          <p:nvPr/>
        </p:nvSpPr>
        <p:spPr>
          <a:xfrm>
            <a:off x="973711" y="4291435"/>
            <a:ext cx="2299591" cy="2015266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공모전 </a:t>
            </a:r>
            <a:r>
              <a:rPr lang="ko-KR" altLang="en-US" b="1" dirty="0">
                <a:solidFill>
                  <a:schemeClr val="tx1"/>
                </a:solidFill>
              </a:rPr>
              <a:t>소개에서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팀원 모집으로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연결되는 구조로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b="1" dirty="0">
                <a:solidFill>
                  <a:schemeClr val="tx1"/>
                </a:solidFill>
              </a:rPr>
              <a:t>만든다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2AF12-4198-73C7-40B1-E56EC4DA9CF3}"/>
              </a:ext>
            </a:extLst>
          </p:cNvPr>
          <p:cNvSpPr/>
          <p:nvPr/>
        </p:nvSpPr>
        <p:spPr>
          <a:xfrm>
            <a:off x="6130715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6A3A3E-4130-6DF6-4159-60A0D0B5DC0F}"/>
              </a:ext>
            </a:extLst>
          </p:cNvPr>
          <p:cNvSpPr/>
          <p:nvPr/>
        </p:nvSpPr>
        <p:spPr>
          <a:xfrm>
            <a:off x="3552213" y="4291435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A850D8-989F-C6A8-ED40-AC1109948CF2}"/>
              </a:ext>
            </a:extLst>
          </p:cNvPr>
          <p:cNvSpPr/>
          <p:nvPr/>
        </p:nvSpPr>
        <p:spPr>
          <a:xfrm>
            <a:off x="8686480" y="4291436"/>
            <a:ext cx="2299591" cy="2015265"/>
          </a:xfrm>
          <a:prstGeom prst="rect">
            <a:avLst/>
          </a:prstGeom>
          <a:solidFill>
            <a:srgbClr val="00FF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쪽지 기능을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tx1"/>
                </a:solidFill>
              </a:rPr>
              <a:t>제공한다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048E671-A6CD-F55B-8AD2-559CD2C15FB5}"/>
              </a:ext>
            </a:extLst>
          </p:cNvPr>
          <p:cNvSpPr/>
          <p:nvPr/>
        </p:nvSpPr>
        <p:spPr>
          <a:xfrm rot="5400000">
            <a:off x="1641578" y="3245785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995C0EC-CF1D-EB1E-D970-47A721FD7D15}"/>
              </a:ext>
            </a:extLst>
          </p:cNvPr>
          <p:cNvSpPr/>
          <p:nvPr/>
        </p:nvSpPr>
        <p:spPr>
          <a:xfrm rot="5400000">
            <a:off x="4220080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5D6C-F0CB-CDDF-2940-23B2DF6CE4B1}"/>
              </a:ext>
            </a:extLst>
          </p:cNvPr>
          <p:cNvSpPr/>
          <p:nvPr/>
        </p:nvSpPr>
        <p:spPr>
          <a:xfrm rot="5400000">
            <a:off x="6798582" y="3240942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79A0012-3ABF-369D-93C6-4779D215895E}"/>
              </a:ext>
            </a:extLst>
          </p:cNvPr>
          <p:cNvSpPr/>
          <p:nvPr/>
        </p:nvSpPr>
        <p:spPr>
          <a:xfrm rot="5400000">
            <a:off x="9354347" y="3249543"/>
            <a:ext cx="963855" cy="855831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7E4ED36B-F5BD-7ACD-2716-5D3E8ADA9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51250" y="3207527"/>
            <a:ext cx="501515" cy="501515"/>
          </a:xfrm>
          <a:prstGeom prst="rect">
            <a:avLst/>
          </a:prstGeom>
        </p:spPr>
      </p:pic>
      <p:pic>
        <p:nvPicPr>
          <p:cNvPr id="12" name="그래픽 11" descr="물음표 단색으로 채워진">
            <a:extLst>
              <a:ext uri="{FF2B5EF4-FFF2-40B4-BE49-F238E27FC236}">
                <a16:creationId xmlns:a16="http://schemas.microsoft.com/office/drawing/2014/main" id="{B51323C4-A1AB-C6A6-009B-062DBEAEC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29751" y="3186930"/>
            <a:ext cx="501515" cy="5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0314A1-C7DF-0A1C-5891-32EA2E2077AB}"/>
              </a:ext>
            </a:extLst>
          </p:cNvPr>
          <p:cNvGrpSpPr/>
          <p:nvPr/>
        </p:nvGrpSpPr>
        <p:grpSpPr>
          <a:xfrm>
            <a:off x="3265799" y="1507964"/>
            <a:ext cx="2419777" cy="4741287"/>
            <a:chOff x="1316490" y="1105956"/>
            <a:chExt cx="1658072" cy="324881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6C43D2D-6984-94C8-E6D7-E5CBE8034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490" y="110595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2E2D1D-E19F-F1F5-328C-9EFA332DD69E}"/>
                </a:ext>
              </a:extLst>
            </p:cNvPr>
            <p:cNvSpPr/>
            <p:nvPr/>
          </p:nvSpPr>
          <p:spPr>
            <a:xfrm>
              <a:off x="1455213" y="2718977"/>
              <a:ext cx="1383239" cy="771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☆ 추천 모집 글 ☆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050" dirty="0">
                  <a:solidFill>
                    <a:schemeClr val="tx1"/>
                  </a:solidFill>
                </a:rPr>
                <a:t>”</a:t>
              </a:r>
              <a:r>
                <a:rPr lang="ko-KR" altLang="en-US" sz="1050" dirty="0">
                  <a:solidFill>
                    <a:schemeClr val="tx1"/>
                  </a:solidFill>
                </a:rPr>
                <a:t> 모집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아티스트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 </a:t>
              </a:r>
              <a:r>
                <a:rPr lang="en-US" altLang="ko-K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#2D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#GIGDC 2024</a:t>
              </a:r>
            </a:p>
            <a:p>
              <a:endParaRPr lang="en-US" altLang="ko-KR" sz="600" dirty="0">
                <a:solidFill>
                  <a:schemeClr val="tx1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D93756-E8B0-BDAC-F36E-2B6F3E0AEBAC}"/>
                </a:ext>
              </a:extLst>
            </p:cNvPr>
            <p:cNvSpPr/>
            <p:nvPr/>
          </p:nvSpPr>
          <p:spPr>
            <a:xfrm>
              <a:off x="1440490" y="3492482"/>
              <a:ext cx="1397962" cy="4445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신규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공모전 </a:t>
              </a:r>
              <a:r>
                <a:rPr lang="ko-KR" altLang="en-US" dirty="0" err="1">
                  <a:solidFill>
                    <a:schemeClr val="tx1"/>
                  </a:solidFill>
                </a:rPr>
                <a:t>소개란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D8DBA3-663B-FBEA-6562-19D2D09338AE}"/>
                </a:ext>
              </a:extLst>
            </p:cNvPr>
            <p:cNvSpPr/>
            <p:nvPr/>
          </p:nvSpPr>
          <p:spPr>
            <a:xfrm>
              <a:off x="1455212" y="333040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신청하기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A1A5AC-12EF-70B0-7C41-AA2C5F0C14AD}"/>
                </a:ext>
              </a:extLst>
            </p:cNvPr>
            <p:cNvSpPr/>
            <p:nvPr/>
          </p:nvSpPr>
          <p:spPr>
            <a:xfrm>
              <a:off x="2321512" y="3329855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쪽지하기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EE5DBC-4F18-2374-B85B-42CA6EBB6919}"/>
                </a:ext>
              </a:extLst>
            </p:cNvPr>
            <p:cNvSpPr/>
            <p:nvPr/>
          </p:nvSpPr>
          <p:spPr>
            <a:xfrm>
              <a:off x="1440490" y="1935454"/>
              <a:ext cx="1397963" cy="760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관리 메뉴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D9C388-71A1-DD2B-C615-891D7BF8D2ED}"/>
                </a:ext>
              </a:extLst>
            </p:cNvPr>
            <p:cNvSpPr/>
            <p:nvPr/>
          </p:nvSpPr>
          <p:spPr>
            <a:xfrm>
              <a:off x="1483905" y="2338139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50" dirty="0">
                  <a:solidFill>
                    <a:schemeClr val="tx1"/>
                  </a:solidFill>
                </a:rPr>
                <a:t>“ABCD1234”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F6FFA4-41D5-0FEB-35AF-46B134BF3DDD}"/>
                </a:ext>
              </a:extLst>
            </p:cNvPr>
            <p:cNvSpPr/>
            <p:nvPr/>
          </p:nvSpPr>
          <p:spPr>
            <a:xfrm>
              <a:off x="1483904" y="2120436"/>
              <a:ext cx="1290394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파티 </a:t>
              </a:r>
              <a:r>
                <a:rPr lang="en-US" altLang="ko-KR" sz="1000" dirty="0">
                  <a:solidFill>
                    <a:schemeClr val="tx1"/>
                  </a:solidFill>
                </a:rPr>
                <a:t>“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앱기획</a:t>
              </a:r>
              <a:r>
                <a:rPr lang="ko-KR" altLang="en-US" sz="1000" dirty="0">
                  <a:solidFill>
                    <a:schemeClr val="tx1"/>
                  </a:solidFill>
                </a:rPr>
                <a:t> 망한 사람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A1734B-1B09-A263-6FB7-9E2884022FAA}"/>
                </a:ext>
              </a:extLst>
            </p:cNvPr>
            <p:cNvSpPr/>
            <p:nvPr/>
          </p:nvSpPr>
          <p:spPr>
            <a:xfrm>
              <a:off x="215265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모집중인</a:t>
              </a:r>
              <a:r>
                <a:rPr lang="en-US" altLang="ko-KR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팀 검색</a:t>
              </a:r>
              <a:endPara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218017-8E4D-B9B6-A6D3-2364D2A90CB8}"/>
                </a:ext>
              </a:extLst>
            </p:cNvPr>
            <p:cNvSpPr/>
            <p:nvPr/>
          </p:nvSpPr>
          <p:spPr>
            <a:xfrm>
              <a:off x="1461030" y="1466785"/>
              <a:ext cx="685802" cy="450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모집하기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469BD-3DF8-F830-B4C4-3CF120DF9F04}"/>
              </a:ext>
            </a:extLst>
          </p:cNvPr>
          <p:cNvSpPr/>
          <p:nvPr/>
        </p:nvSpPr>
        <p:spPr>
          <a:xfrm>
            <a:off x="591167" y="273823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모집 글 필터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제공한다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13283-B761-80AD-DF11-5D5276942D9A}"/>
              </a:ext>
            </a:extLst>
          </p:cNvPr>
          <p:cNvSpPr/>
          <p:nvPr/>
        </p:nvSpPr>
        <p:spPr>
          <a:xfrm>
            <a:off x="6319934" y="2720679"/>
            <a:ext cx="2299591" cy="2015265"/>
          </a:xfrm>
          <a:prstGeom prst="rect">
            <a:avLst/>
          </a:prstGeom>
          <a:solidFill>
            <a:srgbClr val="F9474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팀장에게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포트폴리오를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보낼 수 있는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1800" b="1" dirty="0">
                <a:solidFill>
                  <a:schemeClr val="bg1"/>
                </a:solidFill>
              </a:rPr>
              <a:t>기능을 마련한다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1222AA-FDBC-882E-F435-DDE54D98663C}"/>
              </a:ext>
            </a:extLst>
          </p:cNvPr>
          <p:cNvGrpSpPr/>
          <p:nvPr/>
        </p:nvGrpSpPr>
        <p:grpSpPr>
          <a:xfrm>
            <a:off x="9140150" y="1507964"/>
            <a:ext cx="2486081" cy="4741287"/>
            <a:chOff x="9217438" y="1121176"/>
            <a:chExt cx="1701373" cy="3248810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A80A6BE0-0786-CDEA-CABB-126B6003D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438" y="1121176"/>
              <a:ext cx="1658072" cy="324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6749E3-38B1-6E7B-BAF5-662BD8DB7646}"/>
                </a:ext>
              </a:extLst>
            </p:cNvPr>
            <p:cNvSpPr/>
            <p:nvPr/>
          </p:nvSpPr>
          <p:spPr>
            <a:xfrm>
              <a:off x="9352513" y="1473295"/>
              <a:ext cx="1373673" cy="25081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팀 </a:t>
              </a:r>
              <a:r>
                <a:rPr lang="en-US" altLang="ko-KR" sz="1100" dirty="0">
                  <a:solidFill>
                    <a:schemeClr val="tx1"/>
                  </a:solidFill>
                </a:rPr>
                <a:t>“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DevTeam</a:t>
              </a:r>
              <a:r>
                <a:rPr lang="en-US" altLang="ko-KR" sz="11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프로그래머 </a:t>
              </a:r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명</a:t>
              </a:r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#Unity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참가</a:t>
              </a:r>
              <a:r>
                <a:rPr lang="en-US" altLang="ko-KR" sz="10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내 신청서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BC3C59-45B5-505B-33BE-D03577A1B103}"/>
                </a:ext>
              </a:extLst>
            </p:cNvPr>
            <p:cNvSpPr/>
            <p:nvPr/>
          </p:nvSpPr>
          <p:spPr>
            <a:xfrm>
              <a:off x="9352513" y="2040275"/>
              <a:ext cx="1384274" cy="11458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안녕하세요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Unity </a:t>
              </a:r>
              <a:r>
                <a:rPr lang="ko-KR" altLang="en-US" sz="800" dirty="0">
                  <a:solidFill>
                    <a:schemeClr val="tx1"/>
                  </a:solidFill>
                </a:rPr>
                <a:t>사용 가능한 프로그래머 김</a:t>
              </a:r>
              <a:r>
                <a:rPr lang="en-US" altLang="ko-KR" sz="800" dirty="0">
                  <a:solidFill>
                    <a:schemeClr val="tx1"/>
                  </a:solidFill>
                </a:rPr>
                <a:t>xx </a:t>
              </a:r>
              <a:r>
                <a:rPr lang="ko-KR" altLang="en-US" sz="800" dirty="0">
                  <a:solidFill>
                    <a:schemeClr val="tx1"/>
                  </a:solidFill>
                </a:rPr>
                <a:t>입니다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2D</a:t>
              </a:r>
              <a:r>
                <a:rPr lang="ko-KR" altLang="en-US" sz="800" dirty="0">
                  <a:solidFill>
                    <a:schemeClr val="tx1"/>
                  </a:solidFill>
                </a:rPr>
                <a:t> 그림도 조금 할 수 있어요</a:t>
              </a:r>
              <a:r>
                <a:rPr lang="en-US" altLang="ko-KR" sz="800" dirty="0">
                  <a:solidFill>
                    <a:schemeClr val="tx1"/>
                  </a:solidFill>
                </a:rPr>
                <a:t>!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수상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참가 이력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GIGDC 2021 </a:t>
              </a:r>
              <a:r>
                <a:rPr lang="ko-KR" altLang="en-US" sz="800" dirty="0">
                  <a:solidFill>
                    <a:schemeClr val="tx1"/>
                  </a:solidFill>
                </a:rPr>
                <a:t>우수상 </a:t>
              </a:r>
              <a:r>
                <a:rPr lang="en-US" altLang="ko-KR" sz="800" dirty="0">
                  <a:solidFill>
                    <a:schemeClr val="tx1"/>
                  </a:solidFill>
                </a:rPr>
                <a:t>“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꿀잼게임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재밌는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- “</a:t>
              </a:r>
              <a:r>
                <a:rPr lang="ko-KR" altLang="en-US" sz="800" dirty="0">
                  <a:solidFill>
                    <a:schemeClr val="tx1"/>
                  </a:solidFill>
                </a:rPr>
                <a:t>다른 게임</a:t>
              </a:r>
              <a:r>
                <a:rPr lang="en-US" altLang="ko-KR" sz="800" dirty="0">
                  <a:solidFill>
                    <a:schemeClr val="tx1"/>
                  </a:solidFill>
                </a:rPr>
                <a:t>” </a:t>
              </a:r>
              <a:r>
                <a:rPr lang="ko-KR" altLang="en-US" sz="800" dirty="0">
                  <a:solidFill>
                    <a:schemeClr val="tx1"/>
                  </a:solidFill>
                </a:rPr>
                <a:t>개발 참여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1BAFA6-5078-A4B1-6617-E1E3C06FB32C}"/>
                </a:ext>
              </a:extLst>
            </p:cNvPr>
            <p:cNvSpPr/>
            <p:nvPr/>
          </p:nvSpPr>
          <p:spPr>
            <a:xfrm>
              <a:off x="10577513" y="2040276"/>
              <a:ext cx="148673" cy="13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093306-6919-CF8A-48D3-D716438D5D9A}"/>
                </a:ext>
              </a:extLst>
            </p:cNvPr>
            <p:cNvSpPr txBox="1"/>
            <p:nvPr/>
          </p:nvSpPr>
          <p:spPr>
            <a:xfrm>
              <a:off x="10546300" y="1984027"/>
              <a:ext cx="37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accent6"/>
                  </a:solidFill>
                </a:rPr>
                <a:t>V</a:t>
              </a:r>
              <a:endParaRPr lang="ko-KR" altLang="en-US" sz="800" b="1" dirty="0">
                <a:solidFill>
                  <a:schemeClr val="accent6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B3E330-9619-B6C1-CA12-DE2C7026C475}"/>
                </a:ext>
              </a:extLst>
            </p:cNvPr>
            <p:cNvSpPr/>
            <p:nvPr/>
          </p:nvSpPr>
          <p:spPr>
            <a:xfrm>
              <a:off x="9354337" y="3187332"/>
              <a:ext cx="1384274" cy="2850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 신청서 작성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1D0670-69FD-B33F-1BAB-D1B351DD97CB}"/>
                </a:ext>
              </a:extLst>
            </p:cNvPr>
            <p:cNvSpPr/>
            <p:nvPr/>
          </p:nvSpPr>
          <p:spPr>
            <a:xfrm>
              <a:off x="9352513" y="3821129"/>
              <a:ext cx="516940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뒤로가기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4C604E-87EE-72CA-2077-06B403C6EFEF}"/>
                </a:ext>
              </a:extLst>
            </p:cNvPr>
            <p:cNvSpPr/>
            <p:nvPr/>
          </p:nvSpPr>
          <p:spPr>
            <a:xfrm>
              <a:off x="10122233" y="3819242"/>
              <a:ext cx="612147" cy="160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dirty="0">
                  <a:solidFill>
                    <a:schemeClr val="tx1"/>
                  </a:solidFill>
                </a:rPr>
                <a:t>신청서</a:t>
              </a:r>
              <a:r>
                <a:rPr lang="ko-KR" altLang="en-US" sz="6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전송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0626D-1828-EBD1-16DA-FAA584A0D5FD}"/>
              </a:ext>
            </a:extLst>
          </p:cNvPr>
          <p:cNvSpPr/>
          <p:nvPr/>
        </p:nvSpPr>
        <p:spPr>
          <a:xfrm>
            <a:off x="3419025" y="3823962"/>
            <a:ext cx="2067914" cy="116351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A9DEEB-5610-699E-4829-69E704C905D2}"/>
              </a:ext>
            </a:extLst>
          </p:cNvPr>
          <p:cNvSpPr/>
          <p:nvPr/>
        </p:nvSpPr>
        <p:spPr>
          <a:xfrm>
            <a:off x="9334857" y="2849290"/>
            <a:ext cx="2030727" cy="16712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366351-93BF-9263-15EF-6F03988FF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028580"/>
              </p:ext>
            </p:extLst>
          </p:nvPr>
        </p:nvGraphicFramePr>
        <p:xfrm>
          <a:off x="1676400" y="1209678"/>
          <a:ext cx="8839200" cy="5142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497">
                <a:tc rowSpan="2"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파트너십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고등학교 교사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학생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관련 학과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코딩 문제 사이트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주최자 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활동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운영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공모전 소개 글 게시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앱 홍보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가치 제안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개인 사용자</a:t>
                      </a:r>
                      <a:r>
                        <a:rPr lang="en-US" altLang="ko-KR" sz="1100" b="0" kern="1200" noProof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공모전 관련 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팀원 모집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빠른 참가 신청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기업 사용자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자사 공모전 홍보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관계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신규 공모전 소식 공지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고객 세그먼트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게임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 IT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개발 팀을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꾸리거나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관련 공모전에 참가할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 20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프로그래머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디자이너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기획자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핵심 자원</a:t>
                      </a:r>
                      <a:endParaRPr lang="en-AU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접속자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altLang="ko-KR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제휴 공모전 기업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채널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어플리케이션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웹 사이트</a:t>
                      </a:r>
                      <a:endParaRPr kumimoji="0" lang="en-AU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6436"/>
                  </a:ext>
                </a:extLst>
              </a:tr>
              <a:tr h="141778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비용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algn="ctr"/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 유지비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US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마케팅 비</a:t>
                      </a:r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endParaRPr lang="en-AU" sz="11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커뮤니티 관리자 인건비</a:t>
                      </a:r>
                      <a:endParaRPr lang="en-AU" sz="11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수익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앱 또는 사이트의 배너 광고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13">
            <a:extLst>
              <a:ext uri="{FF2B5EF4-FFF2-40B4-BE49-F238E27FC236}">
                <a16:creationId xmlns:a16="http://schemas.microsoft.com/office/drawing/2014/main" id="{7C548CB0-B5DC-F3CB-950C-91280F7AE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6786" y="1226431"/>
            <a:ext cx="508000" cy="60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81ED02B-B275-8E45-B70E-581C4E87F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249" y="1209013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896CB61-BB34-B3D5-383A-5F70D0671D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2838" y="1139187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0D4B9EB-C629-686B-C324-C7E33D4009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11171"/>
          <a:stretch>
            <a:fillRect/>
          </a:stretch>
        </p:blipFill>
        <p:spPr bwMode="auto">
          <a:xfrm>
            <a:off x="6258834" y="4986906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6A4E0142-8126-A8E2-6711-AAA912056A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1096" y="1183939"/>
            <a:ext cx="700148" cy="6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0E73F38-6269-07E6-0679-9FCED15463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4627" y="1218562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50AA3E71-DC8D-00CF-4A93-38F73211CB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8025" r="6839"/>
          <a:stretch>
            <a:fillRect/>
          </a:stretch>
        </p:blipFill>
        <p:spPr bwMode="auto">
          <a:xfrm>
            <a:off x="1819050" y="50440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2A0F725-BF50-6A0D-1C81-6E81452A8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6728"/>
          <a:stretch>
            <a:fillRect/>
          </a:stretch>
        </p:blipFill>
        <p:spPr bwMode="auto">
          <a:xfrm>
            <a:off x="3481096" y="2951127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D22D59DB-D2AB-C087-A627-3087499CF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0768" y="2879734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B1358-CCA1-985F-D6E0-A0912BBC0DFF}"/>
              </a:ext>
            </a:extLst>
          </p:cNvPr>
          <p:cNvSpPr txBox="1"/>
          <p:nvPr/>
        </p:nvSpPr>
        <p:spPr>
          <a:xfrm>
            <a:off x="1611310" y="909715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pc="600" dirty="0">
                <a:solidFill>
                  <a:schemeClr val="bg2">
                    <a:lumMod val="25000"/>
                  </a:schemeClr>
                </a:solidFill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818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분석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Google Shape;593;p25">
            <a:extLst>
              <a:ext uri="{FF2B5EF4-FFF2-40B4-BE49-F238E27FC236}">
                <a16:creationId xmlns:a16="http://schemas.microsoft.com/office/drawing/2014/main" id="{2001CB16-140D-B3EB-65E4-2323B5CFA343}"/>
              </a:ext>
            </a:extLst>
          </p:cNvPr>
          <p:cNvGrpSpPr/>
          <p:nvPr/>
        </p:nvGrpSpPr>
        <p:grpSpPr>
          <a:xfrm>
            <a:off x="1420279" y="1141433"/>
            <a:ext cx="4268841" cy="2364913"/>
            <a:chOff x="1303652" y="1208166"/>
            <a:chExt cx="2908673" cy="1611388"/>
          </a:xfrm>
        </p:grpSpPr>
        <p:sp>
          <p:nvSpPr>
            <p:cNvPr id="10" name="Google Shape;594;p25">
              <a:extLst>
                <a:ext uri="{FF2B5EF4-FFF2-40B4-BE49-F238E27FC236}">
                  <a16:creationId xmlns:a16="http://schemas.microsoft.com/office/drawing/2014/main" id="{DD9E10DA-EECF-0861-8E35-F091C9131D08}"/>
                </a:ext>
              </a:extLst>
            </p:cNvPr>
            <p:cNvSpPr/>
            <p:nvPr/>
          </p:nvSpPr>
          <p:spPr>
            <a:xfrm rot="-5400000">
              <a:off x="1423877" y="1203098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5">
              <a:extLst>
                <a:ext uri="{FF2B5EF4-FFF2-40B4-BE49-F238E27FC236}">
                  <a16:creationId xmlns:a16="http://schemas.microsoft.com/office/drawing/2014/main" id="{99D795EB-7CE9-B293-C996-1A82743938AD}"/>
                </a:ext>
              </a:extLst>
            </p:cNvPr>
            <p:cNvSpPr/>
            <p:nvPr/>
          </p:nvSpPr>
          <p:spPr>
            <a:xfrm>
              <a:off x="1535514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뛰어난 앱 기획 능력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자신감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(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거짓 자료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14" name="Google Shape;596;p25">
              <a:extLst>
                <a:ext uri="{FF2B5EF4-FFF2-40B4-BE49-F238E27FC236}">
                  <a16:creationId xmlns:a16="http://schemas.microsoft.com/office/drawing/2014/main" id="{39D4FF5A-B839-B52A-26D7-0286E1505A47}"/>
                </a:ext>
              </a:extLst>
            </p:cNvPr>
            <p:cNvSpPr/>
            <p:nvPr/>
          </p:nvSpPr>
          <p:spPr>
            <a:xfrm rot="-5400000">
              <a:off x="1422053" y="1204922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7;p25">
              <a:extLst>
                <a:ext uri="{FF2B5EF4-FFF2-40B4-BE49-F238E27FC236}">
                  <a16:creationId xmlns:a16="http://schemas.microsoft.com/office/drawing/2014/main" id="{3B756198-5131-ADF5-74C2-9DF23BC6F4AF}"/>
                </a:ext>
              </a:extLst>
            </p:cNvPr>
            <p:cNvSpPr txBox="1"/>
            <p:nvPr/>
          </p:nvSpPr>
          <p:spPr>
            <a:xfrm rot="-2700000">
              <a:off x="1303652" y="1500868"/>
              <a:ext cx="1111996" cy="29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598;p25">
            <a:extLst>
              <a:ext uri="{FF2B5EF4-FFF2-40B4-BE49-F238E27FC236}">
                <a16:creationId xmlns:a16="http://schemas.microsoft.com/office/drawing/2014/main" id="{4E9EFF09-06D8-A34A-387F-018E2C168EA8}"/>
              </a:ext>
            </a:extLst>
          </p:cNvPr>
          <p:cNvGrpSpPr/>
          <p:nvPr/>
        </p:nvGrpSpPr>
        <p:grpSpPr>
          <a:xfrm>
            <a:off x="6320835" y="1025778"/>
            <a:ext cx="4208241" cy="2480577"/>
            <a:chOff x="4912876" y="1129357"/>
            <a:chExt cx="2867382" cy="1690198"/>
          </a:xfrm>
        </p:grpSpPr>
        <p:sp>
          <p:nvSpPr>
            <p:cNvPr id="25" name="Google Shape;599;p25">
              <a:extLst>
                <a:ext uri="{FF2B5EF4-FFF2-40B4-BE49-F238E27FC236}">
                  <a16:creationId xmlns:a16="http://schemas.microsoft.com/office/drawing/2014/main" id="{1782B025-21FF-9646-2CC9-EA29763EE226}"/>
                </a:ext>
              </a:extLst>
            </p:cNvPr>
            <p:cNvSpPr/>
            <p:nvPr/>
          </p:nvSpPr>
          <p:spPr>
            <a:xfrm>
              <a:off x="6550275" y="1188539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0;p25">
              <a:extLst>
                <a:ext uri="{FF2B5EF4-FFF2-40B4-BE49-F238E27FC236}">
                  <a16:creationId xmlns:a16="http://schemas.microsoft.com/office/drawing/2014/main" id="{4701CDE4-76AA-8680-1ADE-11BD88E91D88}"/>
                </a:ext>
              </a:extLst>
            </p:cNvPr>
            <p:cNvSpPr/>
            <p:nvPr/>
          </p:nvSpPr>
          <p:spPr>
            <a:xfrm>
              <a:off x="4912876" y="1320177"/>
              <a:ext cx="2676811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웹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/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앱 개발 능력 부족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lang="ko-KR" altLang="en-US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웹 </a:t>
              </a: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/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앱 개발 경험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X</a:t>
              </a:r>
            </a:p>
          </p:txBody>
        </p:sp>
        <p:sp>
          <p:nvSpPr>
            <p:cNvPr id="27" name="Google Shape;601;p25">
              <a:extLst>
                <a:ext uri="{FF2B5EF4-FFF2-40B4-BE49-F238E27FC236}">
                  <a16:creationId xmlns:a16="http://schemas.microsoft.com/office/drawing/2014/main" id="{3B8B96BF-F200-8F25-F2AC-5B351AA9F128}"/>
                </a:ext>
              </a:extLst>
            </p:cNvPr>
            <p:cNvSpPr/>
            <p:nvPr/>
          </p:nvSpPr>
          <p:spPr>
            <a:xfrm>
              <a:off x="6550275" y="1188539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02;p25">
              <a:extLst>
                <a:ext uri="{FF2B5EF4-FFF2-40B4-BE49-F238E27FC236}">
                  <a16:creationId xmlns:a16="http://schemas.microsoft.com/office/drawing/2014/main" id="{3A3FCDDC-4B95-99A5-1EE8-74B6C4FBF05C}"/>
                </a:ext>
              </a:extLst>
            </p:cNvPr>
            <p:cNvSpPr txBox="1"/>
            <p:nvPr/>
          </p:nvSpPr>
          <p:spPr>
            <a:xfrm rot="2700000">
              <a:off x="6696737" y="1488448"/>
              <a:ext cx="1142543" cy="306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50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603;p25">
            <a:extLst>
              <a:ext uri="{FF2B5EF4-FFF2-40B4-BE49-F238E27FC236}">
                <a16:creationId xmlns:a16="http://schemas.microsoft.com/office/drawing/2014/main" id="{1EB9EAE4-15C7-EED5-D5CD-E136A4D23252}"/>
              </a:ext>
            </a:extLst>
          </p:cNvPr>
          <p:cNvGrpSpPr/>
          <p:nvPr/>
        </p:nvGrpSpPr>
        <p:grpSpPr>
          <a:xfrm>
            <a:off x="6327774" y="3987862"/>
            <a:ext cx="4294096" cy="2387361"/>
            <a:chOff x="4912876" y="2966592"/>
            <a:chExt cx="2925882" cy="1626684"/>
          </a:xfrm>
        </p:grpSpPr>
        <p:sp>
          <p:nvSpPr>
            <p:cNvPr id="30" name="Google Shape;604;p25">
              <a:extLst>
                <a:ext uri="{FF2B5EF4-FFF2-40B4-BE49-F238E27FC236}">
                  <a16:creationId xmlns:a16="http://schemas.microsoft.com/office/drawing/2014/main" id="{181EBBF2-F902-5406-4A6E-3C2758E0F282}"/>
                </a:ext>
              </a:extLst>
            </p:cNvPr>
            <p:cNvSpPr/>
            <p:nvPr/>
          </p:nvSpPr>
          <p:spPr>
            <a:xfrm rot="5400000">
              <a:off x="6555402" y="3427116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;p25">
              <a:extLst>
                <a:ext uri="{FF2B5EF4-FFF2-40B4-BE49-F238E27FC236}">
                  <a16:creationId xmlns:a16="http://schemas.microsoft.com/office/drawing/2014/main" id="{F39AC728-0BE7-156B-A0E1-7CED5B9D0EDE}"/>
                </a:ext>
              </a:extLst>
            </p:cNvPr>
            <p:cNvSpPr/>
            <p:nvPr/>
          </p:nvSpPr>
          <p:spPr>
            <a:xfrm>
              <a:off x="4912876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‘</a:t>
              </a:r>
              <a:r>
                <a:rPr lang="en-US" altLang="ko-KR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24</a:t>
              </a: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년 정부 창업 지원</a:t>
              </a:r>
              <a:endParaRPr lang="en-US" altLang="ko-KR" dirty="0">
                <a:solidFill>
                  <a:srgbClr val="434343"/>
                </a:solidFill>
                <a:latin typeface="+mj-lt"/>
                <a:ea typeface="D2Coding" panose="020B0609020101020101" pitchFamily="49" charset="-127"/>
                <a:cs typeface="Roboto"/>
                <a:sym typeface="Roboto"/>
              </a:endParaRPr>
            </a:p>
            <a:p>
              <a:pPr marR="0" algn="ctr" fontAlgn="auto">
                <a:lnSpc>
                  <a:spcPct val="100000"/>
                </a:lnSpc>
                <a:buClr>
                  <a:schemeClr val="dk1"/>
                </a:buClr>
                <a:buSzPts val="1100"/>
                <a:tabLst/>
                <a:defRPr/>
              </a:pPr>
              <a:r>
                <a:rPr lang="ko-KR" altLang="en-US" dirty="0">
                  <a:solidFill>
                    <a:srgbClr val="434343"/>
                  </a:solidFill>
                  <a:latin typeface="+mj-lt"/>
                  <a:ea typeface="D2Coding" panose="020B0609020101020101" pitchFamily="49" charset="-127"/>
                  <a:cs typeface="Roboto"/>
                  <a:sym typeface="Roboto"/>
                </a:rPr>
                <a:t>사업 예산 증가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  <a:latin typeface="-apple-system"/>
                  <a:ea typeface="D2Coding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24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정책뉴스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2024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년 중앙부처 및 지자체창업지원사업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통합공고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  <a:sym typeface="Roboto"/>
              </a:endParaRPr>
            </a:p>
          </p:txBody>
        </p:sp>
        <p:sp>
          <p:nvSpPr>
            <p:cNvPr id="32" name="Google Shape;606;p25">
              <a:extLst>
                <a:ext uri="{FF2B5EF4-FFF2-40B4-BE49-F238E27FC236}">
                  <a16:creationId xmlns:a16="http://schemas.microsoft.com/office/drawing/2014/main" id="{456EFEE3-8898-8443-76F2-5555093BE2E2}"/>
                </a:ext>
              </a:extLst>
            </p:cNvPr>
            <p:cNvSpPr/>
            <p:nvPr/>
          </p:nvSpPr>
          <p:spPr>
            <a:xfrm rot="5400000">
              <a:off x="6557259" y="3428973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07;p25">
              <a:extLst>
                <a:ext uri="{FF2B5EF4-FFF2-40B4-BE49-F238E27FC236}">
                  <a16:creationId xmlns:a16="http://schemas.microsoft.com/office/drawing/2014/main" id="{33E41D26-918E-6450-075D-A727B47C5768}"/>
                </a:ext>
              </a:extLst>
            </p:cNvPr>
            <p:cNvSpPr txBox="1"/>
            <p:nvPr/>
          </p:nvSpPr>
          <p:spPr>
            <a:xfrm rot="-2700000">
              <a:off x="6706397" y="3991914"/>
              <a:ext cx="1132361" cy="303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08;p25">
            <a:extLst>
              <a:ext uri="{FF2B5EF4-FFF2-40B4-BE49-F238E27FC236}">
                <a16:creationId xmlns:a16="http://schemas.microsoft.com/office/drawing/2014/main" id="{EA03FC79-0755-F57C-AF65-D4DE51F9E734}"/>
              </a:ext>
            </a:extLst>
          </p:cNvPr>
          <p:cNvGrpSpPr/>
          <p:nvPr/>
        </p:nvGrpSpPr>
        <p:grpSpPr>
          <a:xfrm>
            <a:off x="1501215" y="3990639"/>
            <a:ext cx="4184900" cy="2473015"/>
            <a:chOff x="1360846" y="2966592"/>
            <a:chExt cx="2851479" cy="1685046"/>
          </a:xfrm>
        </p:grpSpPr>
        <p:sp>
          <p:nvSpPr>
            <p:cNvPr id="35" name="Google Shape;609;p25">
              <a:extLst>
                <a:ext uri="{FF2B5EF4-FFF2-40B4-BE49-F238E27FC236}">
                  <a16:creationId xmlns:a16="http://schemas.microsoft.com/office/drawing/2014/main" id="{5E10AFAD-5C32-42F2-42C3-4F1919074816}"/>
                </a:ext>
              </a:extLst>
            </p:cNvPr>
            <p:cNvSpPr/>
            <p:nvPr/>
          </p:nvSpPr>
          <p:spPr>
            <a:xfrm rot="10800000">
              <a:off x="1418667" y="3432273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0;p25">
              <a:extLst>
                <a:ext uri="{FF2B5EF4-FFF2-40B4-BE49-F238E27FC236}">
                  <a16:creationId xmlns:a16="http://schemas.microsoft.com/office/drawing/2014/main" id="{6F1B3924-0069-7570-D964-745AB45F6901}"/>
                </a:ext>
              </a:extLst>
            </p:cNvPr>
            <p:cNvSpPr/>
            <p:nvPr/>
          </p:nvSpPr>
          <p:spPr>
            <a:xfrm>
              <a:off x="1535514" y="2966592"/>
              <a:ext cx="2676811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algn="ctr"/>
              <a:r>
                <a:rPr lang="ko-KR" altLang="en-US" sz="1800" dirty="0">
                  <a:latin typeface="+mn-ea"/>
                </a:rPr>
                <a:t>이미 많이 존재하는</a:t>
              </a:r>
              <a:endParaRPr lang="en-US" altLang="ko-KR" sz="1800" dirty="0">
                <a:latin typeface="+mn-ea"/>
              </a:endParaRPr>
            </a:p>
            <a:p>
              <a:pPr algn="ctr"/>
              <a:r>
                <a:rPr lang="ko-KR" altLang="en-US" sz="1800" dirty="0">
                  <a:latin typeface="+mn-ea"/>
                </a:rPr>
                <a:t>유사 앱</a:t>
              </a:r>
              <a:r>
                <a:rPr lang="en-US" altLang="ko-KR" sz="1800" dirty="0">
                  <a:latin typeface="+mn-ea"/>
                </a:rPr>
                <a:t>, </a:t>
              </a:r>
              <a:r>
                <a:rPr lang="ko-KR" altLang="en-US" sz="1800" dirty="0">
                  <a:latin typeface="+mn-ea"/>
                </a:rPr>
                <a:t>사이트</a:t>
              </a:r>
              <a:endParaRPr lang="en-US" altLang="ko-KR" sz="1800" dirty="0">
                <a:latin typeface="+mn-ea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-apple-system"/>
                  <a:ea typeface="D2Coding"/>
                  <a:cs typeface="+mn-cs"/>
                </a:rPr>
                <a:t>유사 컨텐츠 인터넷 조사 결과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apple-system"/>
                <a:ea typeface="D2Coding"/>
                <a:cs typeface="+mn-cs"/>
              </a:endParaRPr>
            </a:p>
          </p:txBody>
        </p:sp>
        <p:sp>
          <p:nvSpPr>
            <p:cNvPr id="37" name="Google Shape;611;p25">
              <a:extLst>
                <a:ext uri="{FF2B5EF4-FFF2-40B4-BE49-F238E27FC236}">
                  <a16:creationId xmlns:a16="http://schemas.microsoft.com/office/drawing/2014/main" id="{8B0CE072-20D3-1A21-3D2C-990C51164F07}"/>
                </a:ext>
              </a:extLst>
            </p:cNvPr>
            <p:cNvSpPr/>
            <p:nvPr/>
          </p:nvSpPr>
          <p:spPr>
            <a:xfrm rot="10800000">
              <a:off x="1418667" y="3435954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2;p25">
              <a:extLst>
                <a:ext uri="{FF2B5EF4-FFF2-40B4-BE49-F238E27FC236}">
                  <a16:creationId xmlns:a16="http://schemas.microsoft.com/office/drawing/2014/main" id="{182E0825-CBE2-AC39-780F-6FCEBABC4299}"/>
                </a:ext>
              </a:extLst>
            </p:cNvPr>
            <p:cNvSpPr txBox="1"/>
            <p:nvPr/>
          </p:nvSpPr>
          <p:spPr>
            <a:xfrm rot="2700000">
              <a:off x="1303007" y="3997774"/>
              <a:ext cx="1122178" cy="30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1500" dirty="0">
                <a:solidFill>
                  <a:srgbClr val="FFFFFF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613;p25">
            <a:extLst>
              <a:ext uri="{FF2B5EF4-FFF2-40B4-BE49-F238E27FC236}">
                <a16:creationId xmlns:a16="http://schemas.microsoft.com/office/drawing/2014/main" id="{01C1F260-BA38-066B-E1B8-A8E712D80E88}"/>
              </a:ext>
            </a:extLst>
          </p:cNvPr>
          <p:cNvGrpSpPr/>
          <p:nvPr/>
        </p:nvGrpSpPr>
        <p:grpSpPr>
          <a:xfrm>
            <a:off x="4949874" y="2704047"/>
            <a:ext cx="2091612" cy="2089323"/>
            <a:chOff x="3853147" y="2179376"/>
            <a:chExt cx="1425168" cy="1423609"/>
          </a:xfrm>
        </p:grpSpPr>
        <p:sp>
          <p:nvSpPr>
            <p:cNvPr id="40" name="Google Shape;614;p25">
              <a:extLst>
                <a:ext uri="{FF2B5EF4-FFF2-40B4-BE49-F238E27FC236}">
                  <a16:creationId xmlns:a16="http://schemas.microsoft.com/office/drawing/2014/main" id="{F016CEBA-B113-EE82-E0A1-AD346A5D4D27}"/>
                </a:ext>
              </a:extLst>
            </p:cNvPr>
            <p:cNvSpPr/>
            <p:nvPr/>
          </p:nvSpPr>
          <p:spPr>
            <a:xfrm>
              <a:off x="3949375" y="2255139"/>
              <a:ext cx="1254765" cy="1254739"/>
            </a:xfrm>
            <a:custGeom>
              <a:avLst/>
              <a:gdLst/>
              <a:ahLst/>
              <a:cxnLst/>
              <a:rect l="l" t="t" r="r" b="b"/>
              <a:pathLst>
                <a:path w="48126" h="48125" extrusionOk="0">
                  <a:moveTo>
                    <a:pt x="24063" y="0"/>
                  </a:moveTo>
                  <a:cubicBezTo>
                    <a:pt x="10776" y="0"/>
                    <a:pt x="1" y="10775"/>
                    <a:pt x="1" y="24062"/>
                  </a:cubicBezTo>
                  <a:cubicBezTo>
                    <a:pt x="1" y="37350"/>
                    <a:pt x="10776" y="48125"/>
                    <a:pt x="24063" y="48125"/>
                  </a:cubicBezTo>
                  <a:cubicBezTo>
                    <a:pt x="37351" y="48125"/>
                    <a:pt x="48126" y="37350"/>
                    <a:pt x="48126" y="24062"/>
                  </a:cubicBezTo>
                  <a:cubicBezTo>
                    <a:pt x="48126" y="10775"/>
                    <a:pt x="37351" y="0"/>
                    <a:pt x="2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15;p25">
              <a:extLst>
                <a:ext uri="{FF2B5EF4-FFF2-40B4-BE49-F238E27FC236}">
                  <a16:creationId xmlns:a16="http://schemas.microsoft.com/office/drawing/2014/main" id="{15C35FC1-9F6A-87C5-E0E3-F2CD680D660A}"/>
                </a:ext>
              </a:extLst>
            </p:cNvPr>
            <p:cNvSpPr/>
            <p:nvPr/>
          </p:nvSpPr>
          <p:spPr>
            <a:xfrm>
              <a:off x="4492279" y="2705517"/>
              <a:ext cx="785408" cy="897468"/>
            </a:xfrm>
            <a:custGeom>
              <a:avLst/>
              <a:gdLst/>
              <a:ahLst/>
              <a:cxnLst/>
              <a:rect l="l" t="t" r="r" b="b"/>
              <a:pathLst>
                <a:path w="30124" h="34422" extrusionOk="0">
                  <a:moveTo>
                    <a:pt x="28790" y="1"/>
                  </a:moveTo>
                  <a:cubicBezTo>
                    <a:pt x="26778" y="822"/>
                    <a:pt x="25361" y="1477"/>
                    <a:pt x="23278" y="2061"/>
                  </a:cubicBezTo>
                  <a:cubicBezTo>
                    <a:pt x="23682" y="3680"/>
                    <a:pt x="23659" y="5347"/>
                    <a:pt x="23659" y="7085"/>
                  </a:cubicBezTo>
                  <a:cubicBezTo>
                    <a:pt x="23659" y="18563"/>
                    <a:pt x="14550" y="27933"/>
                    <a:pt x="3073" y="27933"/>
                  </a:cubicBezTo>
                  <a:cubicBezTo>
                    <a:pt x="2930" y="27933"/>
                    <a:pt x="2787" y="27933"/>
                    <a:pt x="2644" y="27921"/>
                  </a:cubicBezTo>
                  <a:cubicBezTo>
                    <a:pt x="1834" y="29028"/>
                    <a:pt x="1180" y="29636"/>
                    <a:pt x="1" y="30814"/>
                  </a:cubicBezTo>
                  <a:cubicBezTo>
                    <a:pt x="989" y="31993"/>
                    <a:pt x="2561" y="33481"/>
                    <a:pt x="3251" y="34422"/>
                  </a:cubicBezTo>
                  <a:cubicBezTo>
                    <a:pt x="18229" y="34315"/>
                    <a:pt x="30124" y="22230"/>
                    <a:pt x="30124" y="7228"/>
                  </a:cubicBezTo>
                  <a:cubicBezTo>
                    <a:pt x="30124" y="4728"/>
                    <a:pt x="29421" y="2311"/>
                    <a:pt x="2879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16;p25">
              <a:extLst>
                <a:ext uri="{FF2B5EF4-FFF2-40B4-BE49-F238E27FC236}">
                  <a16:creationId xmlns:a16="http://schemas.microsoft.com/office/drawing/2014/main" id="{C46F55D9-C5CC-CD8D-F96E-4EB9952C5582}"/>
                </a:ext>
              </a:extLst>
            </p:cNvPr>
            <p:cNvSpPr/>
            <p:nvPr/>
          </p:nvSpPr>
          <p:spPr>
            <a:xfrm>
              <a:off x="4451009" y="2179376"/>
              <a:ext cx="827306" cy="786659"/>
            </a:xfrm>
            <a:custGeom>
              <a:avLst/>
              <a:gdLst/>
              <a:ahLst/>
              <a:cxnLst/>
              <a:rect l="l" t="t" r="r" b="b"/>
              <a:pathLst>
                <a:path w="31731" h="30172" extrusionOk="0">
                  <a:moveTo>
                    <a:pt x="4418" y="1"/>
                  </a:moveTo>
                  <a:cubicBezTo>
                    <a:pt x="3191" y="1"/>
                    <a:pt x="1965" y="84"/>
                    <a:pt x="774" y="239"/>
                  </a:cubicBezTo>
                  <a:cubicBezTo>
                    <a:pt x="453" y="2477"/>
                    <a:pt x="227" y="4716"/>
                    <a:pt x="0" y="6966"/>
                  </a:cubicBezTo>
                  <a:cubicBezTo>
                    <a:pt x="1429" y="6656"/>
                    <a:pt x="2905" y="6478"/>
                    <a:pt x="4418" y="6478"/>
                  </a:cubicBezTo>
                  <a:cubicBezTo>
                    <a:pt x="15907" y="6478"/>
                    <a:pt x="25242" y="15824"/>
                    <a:pt x="25242" y="27302"/>
                  </a:cubicBezTo>
                  <a:cubicBezTo>
                    <a:pt x="25242" y="27421"/>
                    <a:pt x="25230" y="27540"/>
                    <a:pt x="25230" y="27671"/>
                  </a:cubicBezTo>
                  <a:cubicBezTo>
                    <a:pt x="25849" y="28183"/>
                    <a:pt x="26563" y="28766"/>
                    <a:pt x="28563" y="30171"/>
                  </a:cubicBezTo>
                  <a:cubicBezTo>
                    <a:pt x="29992" y="28945"/>
                    <a:pt x="31016" y="28028"/>
                    <a:pt x="31731" y="27266"/>
                  </a:cubicBezTo>
                  <a:cubicBezTo>
                    <a:pt x="31707" y="12229"/>
                    <a:pt x="19467" y="1"/>
                    <a:pt x="441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7;p25">
              <a:extLst>
                <a:ext uri="{FF2B5EF4-FFF2-40B4-BE49-F238E27FC236}">
                  <a16:creationId xmlns:a16="http://schemas.microsoft.com/office/drawing/2014/main" id="{BCD541C6-FD6E-9A3B-5A9E-2EE64EAEB888}"/>
                </a:ext>
              </a:extLst>
            </p:cNvPr>
            <p:cNvSpPr/>
            <p:nvPr/>
          </p:nvSpPr>
          <p:spPr>
            <a:xfrm>
              <a:off x="3853460" y="2179376"/>
              <a:ext cx="790701" cy="910191"/>
            </a:xfrm>
            <a:custGeom>
              <a:avLst/>
              <a:gdLst/>
              <a:ahLst/>
              <a:cxnLst/>
              <a:rect l="l" t="t" r="r" b="b"/>
              <a:pathLst>
                <a:path w="30327" h="34910" extrusionOk="0">
                  <a:moveTo>
                    <a:pt x="27528" y="1"/>
                  </a:moveTo>
                  <a:cubicBezTo>
                    <a:pt x="12467" y="1"/>
                    <a:pt x="1" y="12288"/>
                    <a:pt x="1" y="27349"/>
                  </a:cubicBezTo>
                  <a:cubicBezTo>
                    <a:pt x="1" y="30005"/>
                    <a:pt x="489" y="32481"/>
                    <a:pt x="1203" y="34910"/>
                  </a:cubicBezTo>
                  <a:cubicBezTo>
                    <a:pt x="3251" y="34207"/>
                    <a:pt x="5097" y="33696"/>
                    <a:pt x="7168" y="33088"/>
                  </a:cubicBezTo>
                  <a:cubicBezTo>
                    <a:pt x="6645" y="31255"/>
                    <a:pt x="6525" y="29302"/>
                    <a:pt x="6525" y="27302"/>
                  </a:cubicBezTo>
                  <a:cubicBezTo>
                    <a:pt x="6525" y="15967"/>
                    <a:pt x="15812" y="6728"/>
                    <a:pt x="27088" y="6490"/>
                  </a:cubicBezTo>
                  <a:cubicBezTo>
                    <a:pt x="27611" y="5930"/>
                    <a:pt x="28969" y="4871"/>
                    <a:pt x="30326" y="3513"/>
                  </a:cubicBezTo>
                  <a:cubicBezTo>
                    <a:pt x="29064" y="1787"/>
                    <a:pt x="28064" y="703"/>
                    <a:pt x="2768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8;p25">
              <a:extLst>
                <a:ext uri="{FF2B5EF4-FFF2-40B4-BE49-F238E27FC236}">
                  <a16:creationId xmlns:a16="http://schemas.microsoft.com/office/drawing/2014/main" id="{1B7C22F1-26F8-8796-57DA-898C7EA06BF9}"/>
                </a:ext>
              </a:extLst>
            </p:cNvPr>
            <p:cNvSpPr/>
            <p:nvPr/>
          </p:nvSpPr>
          <p:spPr>
            <a:xfrm>
              <a:off x="3853147" y="2799894"/>
              <a:ext cx="865190" cy="803085"/>
            </a:xfrm>
            <a:custGeom>
              <a:avLst/>
              <a:gdLst/>
              <a:ahLst/>
              <a:cxnLst/>
              <a:rect l="l" t="t" r="r" b="b"/>
              <a:pathLst>
                <a:path w="33184" h="30802" extrusionOk="0">
                  <a:moveTo>
                    <a:pt x="3478" y="0"/>
                  </a:moveTo>
                  <a:cubicBezTo>
                    <a:pt x="1870" y="1560"/>
                    <a:pt x="1323" y="2036"/>
                    <a:pt x="1" y="3453"/>
                  </a:cubicBezTo>
                  <a:cubicBezTo>
                    <a:pt x="263" y="19312"/>
                    <a:pt x="13229" y="30802"/>
                    <a:pt x="27350" y="30802"/>
                  </a:cubicBezTo>
                  <a:cubicBezTo>
                    <a:pt x="29350" y="30802"/>
                    <a:pt x="31302" y="30588"/>
                    <a:pt x="33184" y="30183"/>
                  </a:cubicBezTo>
                  <a:cubicBezTo>
                    <a:pt x="31981" y="28218"/>
                    <a:pt x="30719" y="26385"/>
                    <a:pt x="29862" y="24265"/>
                  </a:cubicBezTo>
                  <a:cubicBezTo>
                    <a:pt x="29392" y="24320"/>
                    <a:pt x="28919" y="24331"/>
                    <a:pt x="28440" y="24331"/>
                  </a:cubicBezTo>
                  <a:cubicBezTo>
                    <a:pt x="28080" y="24331"/>
                    <a:pt x="27717" y="24325"/>
                    <a:pt x="27350" y="24325"/>
                  </a:cubicBezTo>
                  <a:cubicBezTo>
                    <a:pt x="15872" y="24325"/>
                    <a:pt x="6537" y="14978"/>
                    <a:pt x="6537" y="3501"/>
                  </a:cubicBezTo>
                  <a:cubicBezTo>
                    <a:pt x="6537" y="3394"/>
                    <a:pt x="6537" y="3287"/>
                    <a:pt x="6549" y="3179"/>
                  </a:cubicBezTo>
                  <a:cubicBezTo>
                    <a:pt x="5728" y="2370"/>
                    <a:pt x="4216" y="870"/>
                    <a:pt x="347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;p25">
              <a:extLst>
                <a:ext uri="{FF2B5EF4-FFF2-40B4-BE49-F238E27FC236}">
                  <a16:creationId xmlns:a16="http://schemas.microsoft.com/office/drawing/2014/main" id="{88BBA6F5-6352-ADEF-F53C-DE25BB3218B0}"/>
                </a:ext>
              </a:extLst>
            </p:cNvPr>
            <p:cNvSpPr/>
            <p:nvPr/>
          </p:nvSpPr>
          <p:spPr>
            <a:xfrm>
              <a:off x="4483285" y="3411078"/>
              <a:ext cx="294619" cy="191868"/>
            </a:xfrm>
            <a:custGeom>
              <a:avLst/>
              <a:gdLst/>
              <a:ahLst/>
              <a:cxnLst/>
              <a:rect l="l" t="t" r="r" b="b"/>
              <a:pathLst>
                <a:path w="11300" h="7359" extrusionOk="0">
                  <a:moveTo>
                    <a:pt x="9395" y="1"/>
                  </a:moveTo>
                  <a:cubicBezTo>
                    <a:pt x="7502" y="560"/>
                    <a:pt x="5489" y="870"/>
                    <a:pt x="3418" y="870"/>
                  </a:cubicBezTo>
                  <a:cubicBezTo>
                    <a:pt x="3275" y="870"/>
                    <a:pt x="3132" y="870"/>
                    <a:pt x="2989" y="858"/>
                  </a:cubicBezTo>
                  <a:cubicBezTo>
                    <a:pt x="2060" y="1918"/>
                    <a:pt x="1179" y="2882"/>
                    <a:pt x="1" y="4049"/>
                  </a:cubicBezTo>
                  <a:cubicBezTo>
                    <a:pt x="1060" y="5168"/>
                    <a:pt x="2501" y="6371"/>
                    <a:pt x="3596" y="7359"/>
                  </a:cubicBezTo>
                  <a:cubicBezTo>
                    <a:pt x="6275" y="7335"/>
                    <a:pt x="8859" y="6930"/>
                    <a:pt x="11300" y="6192"/>
                  </a:cubicBezTo>
                  <a:cubicBezTo>
                    <a:pt x="11002" y="5442"/>
                    <a:pt x="10728" y="4668"/>
                    <a:pt x="10478" y="3894"/>
                  </a:cubicBezTo>
                  <a:cubicBezTo>
                    <a:pt x="10073" y="2644"/>
                    <a:pt x="9883" y="1227"/>
                    <a:pt x="9395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21;p25">
            <a:extLst>
              <a:ext uri="{FF2B5EF4-FFF2-40B4-BE49-F238E27FC236}">
                <a16:creationId xmlns:a16="http://schemas.microsoft.com/office/drawing/2014/main" id="{A24FA800-7457-3990-63AD-B3B0C3BD535D}"/>
              </a:ext>
            </a:extLst>
          </p:cNvPr>
          <p:cNvGrpSpPr/>
          <p:nvPr/>
        </p:nvGrpSpPr>
        <p:grpSpPr>
          <a:xfrm>
            <a:off x="5432324" y="3270209"/>
            <a:ext cx="1151737" cy="987438"/>
            <a:chOff x="4165739" y="2553705"/>
            <a:chExt cx="784763" cy="672814"/>
          </a:xfrm>
        </p:grpSpPr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id="{4F5BED00-AB69-535D-33C4-F2A95C804534}"/>
                </a:ext>
              </a:extLst>
            </p:cNvPr>
            <p:cNvSpPr/>
            <p:nvPr/>
          </p:nvSpPr>
          <p:spPr>
            <a:xfrm>
              <a:off x="4517125" y="2799685"/>
              <a:ext cx="433377" cy="426833"/>
            </a:xfrm>
            <a:custGeom>
              <a:avLst/>
              <a:gdLst/>
              <a:ahLst/>
              <a:cxnLst/>
              <a:rect l="l" t="t" r="r" b="b"/>
              <a:pathLst>
                <a:path w="16622" h="16371" extrusionOk="0">
                  <a:moveTo>
                    <a:pt x="8347" y="5236"/>
                  </a:moveTo>
                  <a:cubicBezTo>
                    <a:pt x="9399" y="5236"/>
                    <a:pt x="10414" y="5781"/>
                    <a:pt x="10942" y="6747"/>
                  </a:cubicBezTo>
                  <a:cubicBezTo>
                    <a:pt x="11716" y="8164"/>
                    <a:pt x="11168" y="9974"/>
                    <a:pt x="9716" y="10760"/>
                  </a:cubicBezTo>
                  <a:cubicBezTo>
                    <a:pt x="9254" y="11015"/>
                    <a:pt x="8754" y="11136"/>
                    <a:pt x="8261" y="11136"/>
                  </a:cubicBezTo>
                  <a:cubicBezTo>
                    <a:pt x="7215" y="11136"/>
                    <a:pt x="6206" y="10592"/>
                    <a:pt x="5680" y="9629"/>
                  </a:cubicBezTo>
                  <a:cubicBezTo>
                    <a:pt x="4906" y="8212"/>
                    <a:pt x="5453" y="6402"/>
                    <a:pt x="6894" y="5604"/>
                  </a:cubicBezTo>
                  <a:cubicBezTo>
                    <a:pt x="7356" y="5354"/>
                    <a:pt x="7855" y="5236"/>
                    <a:pt x="8347" y="5236"/>
                  </a:cubicBezTo>
                  <a:close/>
                  <a:moveTo>
                    <a:pt x="9717" y="1"/>
                  </a:moveTo>
                  <a:cubicBezTo>
                    <a:pt x="9559" y="1"/>
                    <a:pt x="9417" y="64"/>
                    <a:pt x="9299" y="199"/>
                  </a:cubicBezTo>
                  <a:cubicBezTo>
                    <a:pt x="8894" y="675"/>
                    <a:pt x="8501" y="1163"/>
                    <a:pt x="8109" y="1651"/>
                  </a:cubicBezTo>
                  <a:cubicBezTo>
                    <a:pt x="8013" y="1782"/>
                    <a:pt x="7906" y="1830"/>
                    <a:pt x="7751" y="1866"/>
                  </a:cubicBezTo>
                  <a:cubicBezTo>
                    <a:pt x="7675" y="1883"/>
                    <a:pt x="7603" y="1892"/>
                    <a:pt x="7534" y="1892"/>
                  </a:cubicBezTo>
                  <a:cubicBezTo>
                    <a:pt x="7325" y="1892"/>
                    <a:pt x="7151" y="1810"/>
                    <a:pt x="6989" y="1640"/>
                  </a:cubicBezTo>
                  <a:cubicBezTo>
                    <a:pt x="6906" y="1556"/>
                    <a:pt x="6799" y="1485"/>
                    <a:pt x="6704" y="1413"/>
                  </a:cubicBezTo>
                  <a:cubicBezTo>
                    <a:pt x="6370" y="1163"/>
                    <a:pt x="6025" y="913"/>
                    <a:pt x="5692" y="663"/>
                  </a:cubicBezTo>
                  <a:cubicBezTo>
                    <a:pt x="5572" y="575"/>
                    <a:pt x="5453" y="530"/>
                    <a:pt x="5330" y="530"/>
                  </a:cubicBezTo>
                  <a:cubicBezTo>
                    <a:pt x="5220" y="530"/>
                    <a:pt x="5107" y="566"/>
                    <a:pt x="4989" y="639"/>
                  </a:cubicBezTo>
                  <a:cubicBezTo>
                    <a:pt x="4560" y="890"/>
                    <a:pt x="4132" y="1128"/>
                    <a:pt x="3703" y="1342"/>
                  </a:cubicBezTo>
                  <a:cubicBezTo>
                    <a:pt x="3406" y="1485"/>
                    <a:pt x="3287" y="1699"/>
                    <a:pt x="3310" y="2009"/>
                  </a:cubicBezTo>
                  <a:cubicBezTo>
                    <a:pt x="3358" y="2521"/>
                    <a:pt x="3394" y="3045"/>
                    <a:pt x="3477" y="3545"/>
                  </a:cubicBezTo>
                  <a:cubicBezTo>
                    <a:pt x="3537" y="3878"/>
                    <a:pt x="3489" y="4128"/>
                    <a:pt x="3251" y="4354"/>
                  </a:cubicBezTo>
                  <a:cubicBezTo>
                    <a:pt x="3156" y="4449"/>
                    <a:pt x="3072" y="4509"/>
                    <a:pt x="2929" y="4533"/>
                  </a:cubicBezTo>
                  <a:cubicBezTo>
                    <a:pt x="2310" y="4604"/>
                    <a:pt x="1679" y="4699"/>
                    <a:pt x="1060" y="4795"/>
                  </a:cubicBezTo>
                  <a:cubicBezTo>
                    <a:pt x="762" y="4830"/>
                    <a:pt x="608" y="5009"/>
                    <a:pt x="524" y="5283"/>
                  </a:cubicBezTo>
                  <a:cubicBezTo>
                    <a:pt x="393" y="5747"/>
                    <a:pt x="262" y="6212"/>
                    <a:pt x="108" y="6676"/>
                  </a:cubicBezTo>
                  <a:cubicBezTo>
                    <a:pt x="0" y="6974"/>
                    <a:pt x="60" y="7200"/>
                    <a:pt x="298" y="7390"/>
                  </a:cubicBezTo>
                  <a:cubicBezTo>
                    <a:pt x="703" y="7724"/>
                    <a:pt x="1108" y="8057"/>
                    <a:pt x="1536" y="8355"/>
                  </a:cubicBezTo>
                  <a:cubicBezTo>
                    <a:pt x="1810" y="8545"/>
                    <a:pt x="1941" y="8748"/>
                    <a:pt x="1941" y="9081"/>
                  </a:cubicBezTo>
                  <a:cubicBezTo>
                    <a:pt x="1941" y="9200"/>
                    <a:pt x="1917" y="9295"/>
                    <a:pt x="1846" y="9391"/>
                  </a:cubicBezTo>
                  <a:cubicBezTo>
                    <a:pt x="1584" y="9676"/>
                    <a:pt x="1346" y="9974"/>
                    <a:pt x="1108" y="10284"/>
                  </a:cubicBezTo>
                  <a:cubicBezTo>
                    <a:pt x="929" y="10510"/>
                    <a:pt x="762" y="10760"/>
                    <a:pt x="596" y="10998"/>
                  </a:cubicBezTo>
                  <a:cubicBezTo>
                    <a:pt x="477" y="11176"/>
                    <a:pt x="489" y="11343"/>
                    <a:pt x="596" y="11522"/>
                  </a:cubicBezTo>
                  <a:cubicBezTo>
                    <a:pt x="846" y="11962"/>
                    <a:pt x="1108" y="12391"/>
                    <a:pt x="1310" y="12843"/>
                  </a:cubicBezTo>
                  <a:cubicBezTo>
                    <a:pt x="1446" y="13126"/>
                    <a:pt x="1637" y="13243"/>
                    <a:pt x="1908" y="13243"/>
                  </a:cubicBezTo>
                  <a:cubicBezTo>
                    <a:pt x="1945" y="13243"/>
                    <a:pt x="1984" y="13241"/>
                    <a:pt x="2024" y="13236"/>
                  </a:cubicBezTo>
                  <a:cubicBezTo>
                    <a:pt x="2632" y="13165"/>
                    <a:pt x="3239" y="13093"/>
                    <a:pt x="3846" y="13010"/>
                  </a:cubicBezTo>
                  <a:cubicBezTo>
                    <a:pt x="3886" y="13010"/>
                    <a:pt x="3936" y="12999"/>
                    <a:pt x="3976" y="12999"/>
                  </a:cubicBezTo>
                  <a:cubicBezTo>
                    <a:pt x="3996" y="12999"/>
                    <a:pt x="4013" y="13002"/>
                    <a:pt x="4025" y="13010"/>
                  </a:cubicBezTo>
                  <a:cubicBezTo>
                    <a:pt x="4251" y="13189"/>
                    <a:pt x="4525" y="13308"/>
                    <a:pt x="4537" y="13689"/>
                  </a:cubicBezTo>
                  <a:cubicBezTo>
                    <a:pt x="4572" y="14260"/>
                    <a:pt x="4680" y="14832"/>
                    <a:pt x="4751" y="15403"/>
                  </a:cubicBezTo>
                  <a:cubicBezTo>
                    <a:pt x="4787" y="15701"/>
                    <a:pt x="4953" y="15868"/>
                    <a:pt x="5251" y="15939"/>
                  </a:cubicBezTo>
                  <a:cubicBezTo>
                    <a:pt x="5727" y="16046"/>
                    <a:pt x="6204" y="16189"/>
                    <a:pt x="6680" y="16332"/>
                  </a:cubicBezTo>
                  <a:cubicBezTo>
                    <a:pt x="6760" y="16357"/>
                    <a:pt x="6835" y="16371"/>
                    <a:pt x="6907" y="16371"/>
                  </a:cubicBezTo>
                  <a:cubicBezTo>
                    <a:pt x="7069" y="16371"/>
                    <a:pt x="7211" y="16302"/>
                    <a:pt x="7335" y="16153"/>
                  </a:cubicBezTo>
                  <a:cubicBezTo>
                    <a:pt x="7739" y="15665"/>
                    <a:pt x="8132" y="15165"/>
                    <a:pt x="8537" y="14677"/>
                  </a:cubicBezTo>
                  <a:cubicBezTo>
                    <a:pt x="8585" y="14617"/>
                    <a:pt x="8621" y="14546"/>
                    <a:pt x="8680" y="14534"/>
                  </a:cubicBezTo>
                  <a:cubicBezTo>
                    <a:pt x="8823" y="14517"/>
                    <a:pt x="8966" y="14483"/>
                    <a:pt x="9108" y="14483"/>
                  </a:cubicBezTo>
                  <a:cubicBezTo>
                    <a:pt x="9261" y="14483"/>
                    <a:pt x="9413" y="14523"/>
                    <a:pt x="9561" y="14665"/>
                  </a:cubicBezTo>
                  <a:cubicBezTo>
                    <a:pt x="10002" y="15046"/>
                    <a:pt x="10478" y="15367"/>
                    <a:pt x="10942" y="15713"/>
                  </a:cubicBezTo>
                  <a:cubicBezTo>
                    <a:pt x="11054" y="15793"/>
                    <a:pt x="11169" y="15832"/>
                    <a:pt x="11287" y="15832"/>
                  </a:cubicBezTo>
                  <a:cubicBezTo>
                    <a:pt x="11395" y="15832"/>
                    <a:pt x="11507" y="15799"/>
                    <a:pt x="11621" y="15737"/>
                  </a:cubicBezTo>
                  <a:cubicBezTo>
                    <a:pt x="12050" y="15475"/>
                    <a:pt x="12502" y="15225"/>
                    <a:pt x="12954" y="14998"/>
                  </a:cubicBezTo>
                  <a:cubicBezTo>
                    <a:pt x="13216" y="14867"/>
                    <a:pt x="13335" y="14665"/>
                    <a:pt x="13312" y="14379"/>
                  </a:cubicBezTo>
                  <a:cubicBezTo>
                    <a:pt x="13252" y="13867"/>
                    <a:pt x="13228" y="13343"/>
                    <a:pt x="13145" y="12831"/>
                  </a:cubicBezTo>
                  <a:cubicBezTo>
                    <a:pt x="13085" y="12498"/>
                    <a:pt x="13133" y="12236"/>
                    <a:pt x="13383" y="11998"/>
                  </a:cubicBezTo>
                  <a:cubicBezTo>
                    <a:pt x="13466" y="11915"/>
                    <a:pt x="13538" y="11855"/>
                    <a:pt x="13669" y="11843"/>
                  </a:cubicBezTo>
                  <a:cubicBezTo>
                    <a:pt x="14216" y="11772"/>
                    <a:pt x="14752" y="11700"/>
                    <a:pt x="15300" y="11629"/>
                  </a:cubicBezTo>
                  <a:cubicBezTo>
                    <a:pt x="15467" y="11605"/>
                    <a:pt x="15621" y="11557"/>
                    <a:pt x="15836" y="11510"/>
                  </a:cubicBezTo>
                  <a:cubicBezTo>
                    <a:pt x="15907" y="11403"/>
                    <a:pt x="16014" y="11284"/>
                    <a:pt x="16062" y="11153"/>
                  </a:cubicBezTo>
                  <a:cubicBezTo>
                    <a:pt x="16217" y="10665"/>
                    <a:pt x="16348" y="10176"/>
                    <a:pt x="16514" y="9700"/>
                  </a:cubicBezTo>
                  <a:cubicBezTo>
                    <a:pt x="16622" y="9391"/>
                    <a:pt x="16562" y="9164"/>
                    <a:pt x="16324" y="8974"/>
                  </a:cubicBezTo>
                  <a:cubicBezTo>
                    <a:pt x="15907" y="8652"/>
                    <a:pt x="15514" y="8307"/>
                    <a:pt x="15086" y="8009"/>
                  </a:cubicBezTo>
                  <a:cubicBezTo>
                    <a:pt x="14812" y="7819"/>
                    <a:pt x="14669" y="7617"/>
                    <a:pt x="14681" y="7295"/>
                  </a:cubicBezTo>
                  <a:cubicBezTo>
                    <a:pt x="14681" y="7176"/>
                    <a:pt x="14693" y="7081"/>
                    <a:pt x="14776" y="6985"/>
                  </a:cubicBezTo>
                  <a:cubicBezTo>
                    <a:pt x="15026" y="6688"/>
                    <a:pt x="15276" y="6390"/>
                    <a:pt x="15502" y="6093"/>
                  </a:cubicBezTo>
                  <a:cubicBezTo>
                    <a:pt x="15693" y="5842"/>
                    <a:pt x="15860" y="5592"/>
                    <a:pt x="16038" y="5331"/>
                  </a:cubicBezTo>
                  <a:cubicBezTo>
                    <a:pt x="16133" y="5176"/>
                    <a:pt x="16121" y="5021"/>
                    <a:pt x="16026" y="4854"/>
                  </a:cubicBezTo>
                  <a:cubicBezTo>
                    <a:pt x="15776" y="4402"/>
                    <a:pt x="15514" y="3961"/>
                    <a:pt x="15288" y="3485"/>
                  </a:cubicBezTo>
                  <a:cubicBezTo>
                    <a:pt x="15163" y="3234"/>
                    <a:pt x="14983" y="3121"/>
                    <a:pt x="14739" y="3121"/>
                  </a:cubicBezTo>
                  <a:cubicBezTo>
                    <a:pt x="14705" y="3121"/>
                    <a:pt x="14670" y="3123"/>
                    <a:pt x="14633" y="3128"/>
                  </a:cubicBezTo>
                  <a:cubicBezTo>
                    <a:pt x="14062" y="3187"/>
                    <a:pt x="13490" y="3247"/>
                    <a:pt x="12931" y="3342"/>
                  </a:cubicBezTo>
                  <a:cubicBezTo>
                    <a:pt x="12881" y="3350"/>
                    <a:pt x="12835" y="3353"/>
                    <a:pt x="12790" y="3353"/>
                  </a:cubicBezTo>
                  <a:cubicBezTo>
                    <a:pt x="12623" y="3353"/>
                    <a:pt x="12489" y="3298"/>
                    <a:pt x="12347" y="3175"/>
                  </a:cubicBezTo>
                  <a:cubicBezTo>
                    <a:pt x="12180" y="3045"/>
                    <a:pt x="12097" y="2914"/>
                    <a:pt x="12085" y="2699"/>
                  </a:cubicBezTo>
                  <a:cubicBezTo>
                    <a:pt x="12026" y="2116"/>
                    <a:pt x="11942" y="1521"/>
                    <a:pt x="11859" y="937"/>
                  </a:cubicBezTo>
                  <a:cubicBezTo>
                    <a:pt x="11823" y="651"/>
                    <a:pt x="11669" y="497"/>
                    <a:pt x="11395" y="437"/>
                  </a:cubicBezTo>
                  <a:cubicBezTo>
                    <a:pt x="10895" y="318"/>
                    <a:pt x="10406" y="175"/>
                    <a:pt x="9918" y="32"/>
                  </a:cubicBezTo>
                  <a:cubicBezTo>
                    <a:pt x="9849" y="11"/>
                    <a:pt x="9781" y="1"/>
                    <a:pt x="9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23;p25">
              <a:extLst>
                <a:ext uri="{FF2B5EF4-FFF2-40B4-BE49-F238E27FC236}">
                  <a16:creationId xmlns:a16="http://schemas.microsoft.com/office/drawing/2014/main" id="{C4B19C68-D436-15C5-1AC6-5145BFFF4B79}"/>
                </a:ext>
              </a:extLst>
            </p:cNvPr>
            <p:cNvSpPr/>
            <p:nvPr/>
          </p:nvSpPr>
          <p:spPr>
            <a:xfrm>
              <a:off x="4165739" y="2553705"/>
              <a:ext cx="438044" cy="428215"/>
            </a:xfrm>
            <a:custGeom>
              <a:avLst/>
              <a:gdLst/>
              <a:ahLst/>
              <a:cxnLst/>
              <a:rect l="l" t="t" r="r" b="b"/>
              <a:pathLst>
                <a:path w="16801" h="16424" extrusionOk="0">
                  <a:moveTo>
                    <a:pt x="8415" y="5273"/>
                  </a:moveTo>
                  <a:cubicBezTo>
                    <a:pt x="9805" y="5273"/>
                    <a:pt x="11055" y="6228"/>
                    <a:pt x="11335" y="7610"/>
                  </a:cubicBezTo>
                  <a:cubicBezTo>
                    <a:pt x="11657" y="9193"/>
                    <a:pt x="10609" y="10765"/>
                    <a:pt x="8990" y="11086"/>
                  </a:cubicBezTo>
                  <a:cubicBezTo>
                    <a:pt x="8783" y="11129"/>
                    <a:pt x="8577" y="11149"/>
                    <a:pt x="8374" y="11149"/>
                  </a:cubicBezTo>
                  <a:cubicBezTo>
                    <a:pt x="6987" y="11149"/>
                    <a:pt x="5746" y="10194"/>
                    <a:pt x="5465" y="8812"/>
                  </a:cubicBezTo>
                  <a:cubicBezTo>
                    <a:pt x="5132" y="7229"/>
                    <a:pt x="6192" y="5669"/>
                    <a:pt x="7799" y="5336"/>
                  </a:cubicBezTo>
                  <a:cubicBezTo>
                    <a:pt x="8006" y="5293"/>
                    <a:pt x="8212" y="5273"/>
                    <a:pt x="8415" y="5273"/>
                  </a:cubicBezTo>
                  <a:close/>
                  <a:moveTo>
                    <a:pt x="7625" y="1"/>
                  </a:moveTo>
                  <a:cubicBezTo>
                    <a:pt x="7565" y="1"/>
                    <a:pt x="7500" y="9"/>
                    <a:pt x="7430" y="26"/>
                  </a:cubicBezTo>
                  <a:cubicBezTo>
                    <a:pt x="6966" y="145"/>
                    <a:pt x="6478" y="240"/>
                    <a:pt x="6001" y="323"/>
                  </a:cubicBezTo>
                  <a:cubicBezTo>
                    <a:pt x="5680" y="371"/>
                    <a:pt x="5501" y="538"/>
                    <a:pt x="5442" y="835"/>
                  </a:cubicBezTo>
                  <a:cubicBezTo>
                    <a:pt x="5335" y="1347"/>
                    <a:pt x="5215" y="1847"/>
                    <a:pt x="5144" y="2359"/>
                  </a:cubicBezTo>
                  <a:cubicBezTo>
                    <a:pt x="5096" y="2693"/>
                    <a:pt x="4977" y="2919"/>
                    <a:pt x="4680" y="3074"/>
                  </a:cubicBezTo>
                  <a:cubicBezTo>
                    <a:pt x="4580" y="3123"/>
                    <a:pt x="4498" y="3148"/>
                    <a:pt x="4397" y="3148"/>
                  </a:cubicBezTo>
                  <a:cubicBezTo>
                    <a:pt x="4377" y="3148"/>
                    <a:pt x="4356" y="3147"/>
                    <a:pt x="4334" y="3145"/>
                  </a:cubicBezTo>
                  <a:cubicBezTo>
                    <a:pt x="3715" y="3026"/>
                    <a:pt x="3084" y="2931"/>
                    <a:pt x="2465" y="2835"/>
                  </a:cubicBezTo>
                  <a:cubicBezTo>
                    <a:pt x="2422" y="2829"/>
                    <a:pt x="2381" y="2825"/>
                    <a:pt x="2341" y="2825"/>
                  </a:cubicBezTo>
                  <a:cubicBezTo>
                    <a:pt x="2110" y="2825"/>
                    <a:pt x="1943" y="2943"/>
                    <a:pt x="1810" y="3157"/>
                  </a:cubicBezTo>
                  <a:cubicBezTo>
                    <a:pt x="1548" y="3562"/>
                    <a:pt x="1286" y="3967"/>
                    <a:pt x="1001" y="4359"/>
                  </a:cubicBezTo>
                  <a:cubicBezTo>
                    <a:pt x="810" y="4610"/>
                    <a:pt x="798" y="4848"/>
                    <a:pt x="977" y="5098"/>
                  </a:cubicBezTo>
                  <a:cubicBezTo>
                    <a:pt x="1274" y="5538"/>
                    <a:pt x="1548" y="5979"/>
                    <a:pt x="1870" y="6384"/>
                  </a:cubicBezTo>
                  <a:cubicBezTo>
                    <a:pt x="2072" y="6645"/>
                    <a:pt x="2156" y="6884"/>
                    <a:pt x="2048" y="7193"/>
                  </a:cubicBezTo>
                  <a:cubicBezTo>
                    <a:pt x="2013" y="7312"/>
                    <a:pt x="1965" y="7396"/>
                    <a:pt x="1858" y="7467"/>
                  </a:cubicBezTo>
                  <a:cubicBezTo>
                    <a:pt x="1536" y="7669"/>
                    <a:pt x="1215" y="7884"/>
                    <a:pt x="893" y="8098"/>
                  </a:cubicBezTo>
                  <a:cubicBezTo>
                    <a:pt x="655" y="8265"/>
                    <a:pt x="429" y="8455"/>
                    <a:pt x="203" y="8646"/>
                  </a:cubicBezTo>
                  <a:cubicBezTo>
                    <a:pt x="36" y="8765"/>
                    <a:pt x="1" y="8931"/>
                    <a:pt x="48" y="9146"/>
                  </a:cubicBezTo>
                  <a:cubicBezTo>
                    <a:pt x="155" y="9634"/>
                    <a:pt x="274" y="10122"/>
                    <a:pt x="346" y="10610"/>
                  </a:cubicBezTo>
                  <a:cubicBezTo>
                    <a:pt x="393" y="10967"/>
                    <a:pt x="584" y="11134"/>
                    <a:pt x="905" y="11194"/>
                  </a:cubicBezTo>
                  <a:cubicBezTo>
                    <a:pt x="1513" y="11313"/>
                    <a:pt x="2120" y="11408"/>
                    <a:pt x="2715" y="11515"/>
                  </a:cubicBezTo>
                  <a:cubicBezTo>
                    <a:pt x="2775" y="11527"/>
                    <a:pt x="2858" y="11527"/>
                    <a:pt x="2882" y="11563"/>
                  </a:cubicBezTo>
                  <a:cubicBezTo>
                    <a:pt x="3049" y="11813"/>
                    <a:pt x="3275" y="11991"/>
                    <a:pt x="3179" y="12360"/>
                  </a:cubicBezTo>
                  <a:cubicBezTo>
                    <a:pt x="3037" y="12920"/>
                    <a:pt x="2977" y="13492"/>
                    <a:pt x="2870" y="14063"/>
                  </a:cubicBezTo>
                  <a:cubicBezTo>
                    <a:pt x="2822" y="14361"/>
                    <a:pt x="2929" y="14563"/>
                    <a:pt x="3191" y="14718"/>
                  </a:cubicBezTo>
                  <a:cubicBezTo>
                    <a:pt x="3620" y="14968"/>
                    <a:pt x="4037" y="15254"/>
                    <a:pt x="4442" y="15528"/>
                  </a:cubicBezTo>
                  <a:cubicBezTo>
                    <a:pt x="4561" y="15603"/>
                    <a:pt x="4681" y="15645"/>
                    <a:pt x="4801" y="15645"/>
                  </a:cubicBezTo>
                  <a:cubicBezTo>
                    <a:pt x="4907" y="15645"/>
                    <a:pt x="5014" y="15612"/>
                    <a:pt x="5120" y="15539"/>
                  </a:cubicBezTo>
                  <a:cubicBezTo>
                    <a:pt x="5656" y="15194"/>
                    <a:pt x="6180" y="14837"/>
                    <a:pt x="6716" y="14480"/>
                  </a:cubicBezTo>
                  <a:cubicBezTo>
                    <a:pt x="6759" y="14447"/>
                    <a:pt x="6822" y="14395"/>
                    <a:pt x="6869" y="14395"/>
                  </a:cubicBezTo>
                  <a:cubicBezTo>
                    <a:pt x="6874" y="14395"/>
                    <a:pt x="6878" y="14395"/>
                    <a:pt x="6882" y="14396"/>
                  </a:cubicBezTo>
                  <a:cubicBezTo>
                    <a:pt x="7180" y="14444"/>
                    <a:pt x="7490" y="14432"/>
                    <a:pt x="7704" y="14777"/>
                  </a:cubicBezTo>
                  <a:cubicBezTo>
                    <a:pt x="8002" y="15266"/>
                    <a:pt x="8359" y="15718"/>
                    <a:pt x="8704" y="16182"/>
                  </a:cubicBezTo>
                  <a:cubicBezTo>
                    <a:pt x="8829" y="16343"/>
                    <a:pt x="8974" y="16423"/>
                    <a:pt x="9154" y="16423"/>
                  </a:cubicBezTo>
                  <a:cubicBezTo>
                    <a:pt x="9214" y="16423"/>
                    <a:pt x="9278" y="16415"/>
                    <a:pt x="9347" y="16397"/>
                  </a:cubicBezTo>
                  <a:cubicBezTo>
                    <a:pt x="9835" y="16278"/>
                    <a:pt x="10335" y="16170"/>
                    <a:pt x="10835" y="16087"/>
                  </a:cubicBezTo>
                  <a:cubicBezTo>
                    <a:pt x="11133" y="16039"/>
                    <a:pt x="11300" y="15885"/>
                    <a:pt x="11359" y="15599"/>
                  </a:cubicBezTo>
                  <a:cubicBezTo>
                    <a:pt x="11466" y="15087"/>
                    <a:pt x="11585" y="14587"/>
                    <a:pt x="11645" y="14075"/>
                  </a:cubicBezTo>
                  <a:cubicBezTo>
                    <a:pt x="11692" y="13730"/>
                    <a:pt x="11823" y="13492"/>
                    <a:pt x="12133" y="13349"/>
                  </a:cubicBezTo>
                  <a:cubicBezTo>
                    <a:pt x="12217" y="13302"/>
                    <a:pt x="12287" y="13270"/>
                    <a:pt x="12371" y="13270"/>
                  </a:cubicBezTo>
                  <a:cubicBezTo>
                    <a:pt x="12393" y="13270"/>
                    <a:pt x="12417" y="13272"/>
                    <a:pt x="12443" y="13277"/>
                  </a:cubicBezTo>
                  <a:cubicBezTo>
                    <a:pt x="12990" y="13384"/>
                    <a:pt x="13526" y="13468"/>
                    <a:pt x="14062" y="13563"/>
                  </a:cubicBezTo>
                  <a:cubicBezTo>
                    <a:pt x="14228" y="13587"/>
                    <a:pt x="14395" y="13587"/>
                    <a:pt x="14621" y="13611"/>
                  </a:cubicBezTo>
                  <a:cubicBezTo>
                    <a:pt x="14717" y="13527"/>
                    <a:pt x="14848" y="13444"/>
                    <a:pt x="14943" y="13325"/>
                  </a:cubicBezTo>
                  <a:cubicBezTo>
                    <a:pt x="15229" y="12908"/>
                    <a:pt x="15491" y="12480"/>
                    <a:pt x="15800" y="12063"/>
                  </a:cubicBezTo>
                  <a:cubicBezTo>
                    <a:pt x="15991" y="11813"/>
                    <a:pt x="15991" y="11575"/>
                    <a:pt x="15824" y="11325"/>
                  </a:cubicBezTo>
                  <a:cubicBezTo>
                    <a:pt x="15526" y="10884"/>
                    <a:pt x="15252" y="10444"/>
                    <a:pt x="14919" y="10039"/>
                  </a:cubicBezTo>
                  <a:cubicBezTo>
                    <a:pt x="14717" y="9777"/>
                    <a:pt x="14645" y="9539"/>
                    <a:pt x="14752" y="9229"/>
                  </a:cubicBezTo>
                  <a:cubicBezTo>
                    <a:pt x="14788" y="9110"/>
                    <a:pt x="14824" y="9027"/>
                    <a:pt x="14931" y="8955"/>
                  </a:cubicBezTo>
                  <a:cubicBezTo>
                    <a:pt x="15252" y="8753"/>
                    <a:pt x="15586" y="8550"/>
                    <a:pt x="15895" y="8324"/>
                  </a:cubicBezTo>
                  <a:cubicBezTo>
                    <a:pt x="16145" y="8146"/>
                    <a:pt x="16384" y="7955"/>
                    <a:pt x="16622" y="7753"/>
                  </a:cubicBezTo>
                  <a:cubicBezTo>
                    <a:pt x="16765" y="7634"/>
                    <a:pt x="16800" y="7479"/>
                    <a:pt x="16753" y="7300"/>
                  </a:cubicBezTo>
                  <a:cubicBezTo>
                    <a:pt x="16645" y="6788"/>
                    <a:pt x="16526" y="6288"/>
                    <a:pt x="16443" y="5776"/>
                  </a:cubicBezTo>
                  <a:cubicBezTo>
                    <a:pt x="16395" y="5455"/>
                    <a:pt x="16229" y="5288"/>
                    <a:pt x="15931" y="5241"/>
                  </a:cubicBezTo>
                  <a:cubicBezTo>
                    <a:pt x="15371" y="5133"/>
                    <a:pt x="14800" y="5014"/>
                    <a:pt x="14240" y="4943"/>
                  </a:cubicBezTo>
                  <a:cubicBezTo>
                    <a:pt x="14002" y="4907"/>
                    <a:pt x="13847" y="4812"/>
                    <a:pt x="13728" y="4610"/>
                  </a:cubicBezTo>
                  <a:cubicBezTo>
                    <a:pt x="13609" y="4443"/>
                    <a:pt x="13574" y="4288"/>
                    <a:pt x="13609" y="4086"/>
                  </a:cubicBezTo>
                  <a:cubicBezTo>
                    <a:pt x="13728" y="3502"/>
                    <a:pt x="13824" y="2907"/>
                    <a:pt x="13919" y="2324"/>
                  </a:cubicBezTo>
                  <a:cubicBezTo>
                    <a:pt x="13967" y="2050"/>
                    <a:pt x="13871" y="1859"/>
                    <a:pt x="13621" y="1704"/>
                  </a:cubicBezTo>
                  <a:cubicBezTo>
                    <a:pt x="13181" y="1454"/>
                    <a:pt x="12764" y="1169"/>
                    <a:pt x="12335" y="895"/>
                  </a:cubicBezTo>
                  <a:cubicBezTo>
                    <a:pt x="12219" y="817"/>
                    <a:pt x="12103" y="775"/>
                    <a:pt x="11987" y="775"/>
                  </a:cubicBezTo>
                  <a:cubicBezTo>
                    <a:pt x="11889" y="775"/>
                    <a:pt x="11791" y="805"/>
                    <a:pt x="11692" y="871"/>
                  </a:cubicBezTo>
                  <a:cubicBezTo>
                    <a:pt x="11169" y="1204"/>
                    <a:pt x="10645" y="1550"/>
                    <a:pt x="10133" y="1907"/>
                  </a:cubicBezTo>
                  <a:cubicBezTo>
                    <a:pt x="10022" y="1987"/>
                    <a:pt x="9920" y="2017"/>
                    <a:pt x="9790" y="2017"/>
                  </a:cubicBezTo>
                  <a:cubicBezTo>
                    <a:pt x="9766" y="2017"/>
                    <a:pt x="9742" y="2016"/>
                    <a:pt x="9716" y="2014"/>
                  </a:cubicBezTo>
                  <a:cubicBezTo>
                    <a:pt x="9406" y="1990"/>
                    <a:pt x="9192" y="1847"/>
                    <a:pt x="9049" y="1573"/>
                  </a:cubicBezTo>
                  <a:cubicBezTo>
                    <a:pt x="9002" y="1466"/>
                    <a:pt x="8918" y="1371"/>
                    <a:pt x="8847" y="1276"/>
                  </a:cubicBezTo>
                  <a:cubicBezTo>
                    <a:pt x="8609" y="930"/>
                    <a:pt x="8359" y="597"/>
                    <a:pt x="8097" y="252"/>
                  </a:cubicBezTo>
                  <a:cubicBezTo>
                    <a:pt x="7969" y="88"/>
                    <a:pt x="7821" y="1"/>
                    <a:pt x="76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7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– SWOT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전략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34A7-7D09-B814-777D-9595689A97A2}"/>
              </a:ext>
            </a:extLst>
          </p:cNvPr>
          <p:cNvSpPr/>
          <p:nvPr/>
        </p:nvSpPr>
        <p:spPr>
          <a:xfrm>
            <a:off x="4601183" y="3083668"/>
            <a:ext cx="2986391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기획서를 바탕으로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창업 지원금</a:t>
            </a:r>
            <a:r>
              <a:rPr lang="ko-KR" altLang="en-US" sz="1600" dirty="0">
                <a:latin typeface="+mn-ea"/>
              </a:rPr>
              <a:t>을 수령하자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E5CCC-E888-B646-E205-FBA0E4CB52CA}"/>
              </a:ext>
            </a:extLst>
          </p:cNvPr>
          <p:cNvSpPr/>
          <p:nvPr/>
        </p:nvSpPr>
        <p:spPr>
          <a:xfrm>
            <a:off x="7807525" y="3083668"/>
            <a:ext cx="2986391" cy="13296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능력 있는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개발자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고용하자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700A-69D7-6288-FF4B-B70471C4F6D4}"/>
              </a:ext>
            </a:extLst>
          </p:cNvPr>
          <p:cNvSpPr/>
          <p:nvPr/>
        </p:nvSpPr>
        <p:spPr>
          <a:xfrm>
            <a:off x="4601183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흩어져 있는 이용자</a:t>
            </a:r>
            <a:r>
              <a:rPr lang="ko-KR" altLang="en-US" sz="1600" dirty="0">
                <a:latin typeface="+mn-ea"/>
              </a:rPr>
              <a:t>를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한 곳으로 집중시키자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E9BFC-A7CF-E171-4B7B-8EA208DE8C96}"/>
              </a:ext>
            </a:extLst>
          </p:cNvPr>
          <p:cNvSpPr/>
          <p:nvPr/>
        </p:nvSpPr>
        <p:spPr>
          <a:xfrm>
            <a:off x="7807525" y="4706049"/>
            <a:ext cx="2986391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기존 방식보다 확연하게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+mn-ea"/>
              </a:rPr>
              <a:t>뛰어난 경험</a:t>
            </a:r>
            <a:r>
              <a:rPr lang="ko-KR" altLang="en-US" sz="1600" dirty="0">
                <a:latin typeface="+mn-ea"/>
              </a:rPr>
              <a:t>을 제공하자</a:t>
            </a:r>
          </a:p>
        </p:txBody>
      </p:sp>
      <p:cxnSp>
        <p:nvCxnSpPr>
          <p:cNvPr id="12" name="直線コネクタ 6">
            <a:extLst>
              <a:ext uri="{FF2B5EF4-FFF2-40B4-BE49-F238E27FC236}">
                <a16:creationId xmlns:a16="http://schemas.microsoft.com/office/drawing/2014/main" id="{B9F7562B-E5B6-A4A7-8D7E-ADEDD37AD226}"/>
              </a:ext>
            </a:extLst>
          </p:cNvPr>
          <p:cNvCxnSpPr>
            <a:cxnSpLocks/>
          </p:cNvCxnSpPr>
          <p:nvPr/>
        </p:nvCxnSpPr>
        <p:spPr>
          <a:xfrm>
            <a:off x="1239316" y="4562730"/>
            <a:ext cx="9735347" cy="0"/>
          </a:xfrm>
          <a:prstGeom prst="line">
            <a:avLst/>
          </a:prstGeom>
          <a:ln w="12700" cmpd="sng">
            <a:solidFill>
              <a:srgbClr val="71DB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3">
            <a:extLst>
              <a:ext uri="{FF2B5EF4-FFF2-40B4-BE49-F238E27FC236}">
                <a16:creationId xmlns:a16="http://schemas.microsoft.com/office/drawing/2014/main" id="{A60B65A6-99A8-AB4E-1578-55D2CBC08D00}"/>
              </a:ext>
            </a:extLst>
          </p:cNvPr>
          <p:cNvCxnSpPr>
            <a:cxnSpLocks/>
          </p:cNvCxnSpPr>
          <p:nvPr/>
        </p:nvCxnSpPr>
        <p:spPr>
          <a:xfrm>
            <a:off x="7707559" y="1277770"/>
            <a:ext cx="1" cy="4948709"/>
          </a:xfrm>
          <a:prstGeom prst="line">
            <a:avLst/>
          </a:prstGeom>
          <a:ln w="12700" cmpd="sng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01566414-9DB4-9681-3059-85A49C5E9371}"/>
              </a:ext>
            </a:extLst>
          </p:cNvPr>
          <p:cNvSpPr/>
          <p:nvPr/>
        </p:nvSpPr>
        <p:spPr>
          <a:xfrm>
            <a:off x="4495635" y="1277770"/>
            <a:ext cx="6468198" cy="4948707"/>
          </a:xfrm>
          <a:prstGeom prst="rect">
            <a:avLst/>
          </a:prstGeom>
          <a:noFill/>
          <a:ln w="19050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正方形/長方形 23">
            <a:extLst>
              <a:ext uri="{FF2B5EF4-FFF2-40B4-BE49-F238E27FC236}">
                <a16:creationId xmlns:a16="http://schemas.microsoft.com/office/drawing/2014/main" id="{7189D128-5AA7-8EB8-C99B-3D8687A0947B}"/>
              </a:ext>
            </a:extLst>
          </p:cNvPr>
          <p:cNvSpPr/>
          <p:nvPr/>
        </p:nvSpPr>
        <p:spPr>
          <a:xfrm>
            <a:off x="1239315" y="2927338"/>
            <a:ext cx="9724518" cy="3299138"/>
          </a:xfrm>
          <a:prstGeom prst="rect">
            <a:avLst/>
          </a:prstGeom>
          <a:noFill/>
          <a:ln w="19050" cmpd="sng">
            <a:solidFill>
              <a:srgbClr val="71DB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87286-F523-A739-20F2-2983D2505173}"/>
              </a:ext>
            </a:extLst>
          </p:cNvPr>
          <p:cNvSpPr/>
          <p:nvPr/>
        </p:nvSpPr>
        <p:spPr>
          <a:xfrm>
            <a:off x="1217336" y="1285191"/>
            <a:ext cx="3128901" cy="1498829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  <a:alpha val="9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※ SWOT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분석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&amp;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전략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21" name="正方形/長方形 79">
            <a:extLst>
              <a:ext uri="{FF2B5EF4-FFF2-40B4-BE49-F238E27FC236}">
                <a16:creationId xmlns:a16="http://schemas.microsoft.com/office/drawing/2014/main" id="{69DF968D-C529-F06B-8570-A593771E4133}"/>
              </a:ext>
            </a:extLst>
          </p:cNvPr>
          <p:cNvSpPr/>
          <p:nvPr/>
        </p:nvSpPr>
        <p:spPr>
          <a:xfrm>
            <a:off x="1245216" y="2933481"/>
            <a:ext cx="369332" cy="1649567"/>
          </a:xfrm>
          <a:prstGeom prst="rect">
            <a:avLst/>
          </a:prstGeom>
          <a:solidFill>
            <a:srgbClr val="0BC58B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기회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(Opportunity)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正方形/長方形 84">
            <a:extLst>
              <a:ext uri="{FF2B5EF4-FFF2-40B4-BE49-F238E27FC236}">
                <a16:creationId xmlns:a16="http://schemas.microsoft.com/office/drawing/2014/main" id="{B60BF5C6-5B9E-49F9-F1BC-D708FF386697}"/>
              </a:ext>
            </a:extLst>
          </p:cNvPr>
          <p:cNvSpPr/>
          <p:nvPr/>
        </p:nvSpPr>
        <p:spPr>
          <a:xfrm>
            <a:off x="1245216" y="4569819"/>
            <a:ext cx="369332" cy="1649567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위협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Threat)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ADE174-4643-453C-D247-3E52113A6F13}"/>
              </a:ext>
            </a:extLst>
          </p:cNvPr>
          <p:cNvSpPr/>
          <p:nvPr/>
        </p:nvSpPr>
        <p:spPr>
          <a:xfrm>
            <a:off x="4502410" y="1287380"/>
            <a:ext cx="320109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강점 </a:t>
            </a:r>
            <a:r>
              <a:rPr lang="en-US" altLang="ko-KR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Strength)</a:t>
            </a:r>
            <a:endParaRPr lang="ja-JP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2D9228-1AD2-E58C-DA99-ADA8F009503D}"/>
              </a:ext>
            </a:extLst>
          </p:cNvPr>
          <p:cNvSpPr/>
          <p:nvPr/>
        </p:nvSpPr>
        <p:spPr>
          <a:xfrm>
            <a:off x="7714333" y="1284241"/>
            <a:ext cx="3238715" cy="276999"/>
          </a:xfrm>
          <a:prstGeom prst="rect">
            <a:avLst/>
          </a:prstGeom>
          <a:solidFill>
            <a:srgbClr val="FFC000"/>
          </a:solidFill>
        </p:spPr>
        <p:txBody>
          <a:bodyPr vert="horz"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</a:t>
            </a:r>
            <a:r>
              <a:rPr lang="ja-JP" altLang="en-US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(Weakness)</a:t>
            </a:r>
            <a:endParaRPr lang="ko-KR" altLang="en-US" sz="1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사각형: 둥근 모서리 24">
            <a:extLst>
              <a:ext uri="{FF2B5EF4-FFF2-40B4-BE49-F238E27FC236}">
                <a16:creationId xmlns:a16="http://schemas.microsoft.com/office/drawing/2014/main" id="{05A85015-3B04-CDB8-DC18-4B4E958CEA1E}"/>
              </a:ext>
            </a:extLst>
          </p:cNvPr>
          <p:cNvSpPr/>
          <p:nvPr/>
        </p:nvSpPr>
        <p:spPr>
          <a:xfrm>
            <a:off x="4701700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사각형: 둥근 모서리 26">
            <a:extLst>
              <a:ext uri="{FF2B5EF4-FFF2-40B4-BE49-F238E27FC236}">
                <a16:creationId xmlns:a16="http://schemas.microsoft.com/office/drawing/2014/main" id="{A8A963AE-367F-E3CC-3A84-2B704659520F}"/>
              </a:ext>
            </a:extLst>
          </p:cNvPr>
          <p:cNvSpPr/>
          <p:nvPr/>
        </p:nvSpPr>
        <p:spPr>
          <a:xfrm>
            <a:off x="7913624" y="2989948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WO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85ECF723-16EC-A35F-D663-EBB39F0B45DB}"/>
              </a:ext>
            </a:extLst>
          </p:cNvPr>
          <p:cNvSpPr/>
          <p:nvPr/>
        </p:nvSpPr>
        <p:spPr>
          <a:xfrm>
            <a:off x="7913624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WT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사각형: 둥근 모서리 28">
            <a:extLst>
              <a:ext uri="{FF2B5EF4-FFF2-40B4-BE49-F238E27FC236}">
                <a16:creationId xmlns:a16="http://schemas.microsoft.com/office/drawing/2014/main" id="{263AD9EF-F485-A154-4065-43BFA941269C}"/>
              </a:ext>
            </a:extLst>
          </p:cNvPr>
          <p:cNvSpPr/>
          <p:nvPr/>
        </p:nvSpPr>
        <p:spPr>
          <a:xfrm>
            <a:off x="4701700" y="4645795"/>
            <a:ext cx="2799796" cy="2163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</a:t>
            </a:r>
            <a:endParaRPr lang="ja-JP" altLang="en-US" sz="1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EB9BA-2A37-CFDD-4D5E-D6EED088D05E}"/>
              </a:ext>
            </a:extLst>
          </p:cNvPr>
          <p:cNvSpPr/>
          <p:nvPr/>
        </p:nvSpPr>
        <p:spPr>
          <a:xfrm>
            <a:off x="4601183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뛰어난 앱 기획 능력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19730A-6CF1-0FE6-BC87-5E820D267F3C}"/>
              </a:ext>
            </a:extLst>
          </p:cNvPr>
          <p:cNvSpPr/>
          <p:nvPr/>
        </p:nvSpPr>
        <p:spPr>
          <a:xfrm>
            <a:off x="7807525" y="1663430"/>
            <a:ext cx="2986391" cy="1120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부족한 웹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앱 개발 능력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CA7DC-AB9C-ED21-B822-12AF91FDF740}"/>
              </a:ext>
            </a:extLst>
          </p:cNvPr>
          <p:cNvSpPr/>
          <p:nvPr/>
        </p:nvSpPr>
        <p:spPr>
          <a:xfrm>
            <a:off x="1722911" y="3083668"/>
            <a:ext cx="2662480" cy="1333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정부의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창업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예산 증가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BA58CC-F034-067A-831F-919EC16FAE56}"/>
              </a:ext>
            </a:extLst>
          </p:cNvPr>
          <p:cNvSpPr/>
          <p:nvPr/>
        </p:nvSpPr>
        <p:spPr>
          <a:xfrm>
            <a:off x="1722911" y="4706049"/>
            <a:ext cx="2662480" cy="13610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이미 많이 존재하는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유사 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사이트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609056" y="3465570"/>
            <a:ext cx="2973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타겟 설정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그래서 누가 이런 앱을 써요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7664521"/>
              </p:ext>
            </p:extLst>
          </p:nvPr>
        </p:nvGraphicFramePr>
        <p:xfrm>
          <a:off x="-203200" y="9529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0327" y="6279474"/>
            <a:ext cx="4453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부문 팀원 모집 게시글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조사 결과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링커리어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캠퍼스픽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BD78-0083-7A32-DA0C-33379100CED9}"/>
              </a:ext>
            </a:extLst>
          </p:cNvPr>
          <p:cNvSpPr txBox="1"/>
          <p:nvPr/>
        </p:nvSpPr>
        <p:spPr>
          <a:xfrm>
            <a:off x="6200776" y="2266053"/>
            <a:ext cx="5791200" cy="2640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CORE TARGET : </a:t>
            </a:r>
            <a:r>
              <a:rPr lang="en-US" altLang="ko-KR" sz="4400" b="1" spc="-150" dirty="0">
                <a:solidFill>
                  <a:srgbClr val="F9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1020</a:t>
            </a:r>
            <a:endParaRPr lang="en-US" altLang="ko-KR" sz="2800" b="1" spc="-150" dirty="0">
              <a:solidFill>
                <a:srgbClr val="F947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공모전 팀원 모집에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 </a:t>
            </a:r>
            <a:r>
              <a:rPr lang="ko-KR" altLang="en-US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가장 활발하다</a:t>
            </a:r>
            <a:r>
              <a:rPr lang="en-US" altLang="ko-KR" sz="28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공모전 팀원 모집 사이트에서 참가할 팀원을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모집하는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게시글의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73%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달하는 게시글이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10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20</a:t>
            </a: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대에</a:t>
            </a:r>
            <a:endParaRPr lang="en-US" altLang="ko-KR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의해 쓰인 것으로 나타났다</a:t>
            </a:r>
            <a:r>
              <a:rPr lang="en-US" altLang="ko-KR" sz="16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i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타겟 설정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537194" y="2385745"/>
              <a:ext cx="3343788" cy="3343786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60696" y="2013020"/>
            <a:ext cx="29353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4160696" y="4463247"/>
            <a:ext cx="29158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4391534" y="3097244"/>
            <a:ext cx="26849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26779" y="179927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공모전 주최 기업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052433" y="2710351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45E"/>
                </a:solidFill>
              </a:rPr>
              <a:t>IT, </a:t>
            </a:r>
            <a:r>
              <a:rPr lang="ko-KR" altLang="en-US" dirty="0">
                <a:solidFill>
                  <a:srgbClr val="00745E"/>
                </a:solidFill>
              </a:rPr>
              <a:t>게임</a:t>
            </a:r>
            <a:endParaRPr lang="en-US" altLang="ko-KR" dirty="0">
              <a:solidFill>
                <a:srgbClr val="00745E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45E"/>
                </a:solidFill>
              </a:rPr>
              <a:t>시니어</a:t>
            </a:r>
            <a:r>
              <a:rPr lang="en-US" altLang="ko-KR" sz="2400" b="1" dirty="0">
                <a:solidFill>
                  <a:srgbClr val="00745E"/>
                </a:solidFill>
              </a:rPr>
              <a:t> </a:t>
            </a:r>
            <a:r>
              <a:rPr lang="ko-KR" altLang="en-US" sz="2400" b="1" dirty="0">
                <a:solidFill>
                  <a:srgbClr val="00745E"/>
                </a:solidFill>
              </a:rPr>
              <a:t>개발자</a:t>
            </a:r>
            <a:endParaRPr lang="en-US" altLang="ko-KR" sz="2400" b="1" dirty="0">
              <a:solidFill>
                <a:srgbClr val="00745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14095" y="3986193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FFCC"/>
                </a:solidFill>
              </a:rPr>
              <a:t>1020</a:t>
            </a:r>
          </a:p>
          <a:p>
            <a:pPr algn="ctr"/>
            <a:r>
              <a:rPr lang="ko-KR" altLang="en-US" sz="2800" dirty="0">
                <a:solidFill>
                  <a:srgbClr val="00FFCC"/>
                </a:solidFill>
              </a:rPr>
              <a:t>개발자</a:t>
            </a:r>
            <a:endParaRPr lang="en-US" altLang="ko-KR" sz="2800" dirty="0">
              <a:solidFill>
                <a:srgbClr val="00FFC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194000" y="2819387"/>
            <a:ext cx="4474126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서브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출시 목적의 게임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개발팀을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DevRaid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활용해 모집 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194000" y="1657755"/>
            <a:ext cx="435201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spc="-150" dirty="0">
                <a:solidFill>
                  <a:srgbClr val="002FC1">
                    <a:lumMod val="60000"/>
                    <a:lumOff val="40000"/>
                  </a:srgbClr>
                </a:solidFill>
              </a:rPr>
              <a:t>협업 대상</a:t>
            </a: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공모전 소개와 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참가 신청을 위한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기업으로 기능한다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194000" y="4248716"/>
            <a:ext cx="4674150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핵심 타겟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공모전 모집이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활발하게 이루어지는 세대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공모전 참가를 위한 개발팀을 모집하거나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참가할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657146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컨셉 도출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어떤 형태로 만들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INTRODUCE.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8956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공모전에 참가하는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편리한 방법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97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977366" y="1106009"/>
            <a:ext cx="3799643" cy="4841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998000" y="2294207"/>
            <a:ext cx="2325950" cy="2325950"/>
            <a:chOff x="4998000" y="2294207"/>
            <a:chExt cx="2325950" cy="2325950"/>
          </a:xfrm>
        </p:grpSpPr>
        <p:sp>
          <p:nvSpPr>
            <p:cNvPr id="11" name="타원 10"/>
            <p:cNvSpPr/>
            <p:nvPr/>
          </p:nvSpPr>
          <p:spPr>
            <a:xfrm>
              <a:off x="4998000" y="2294207"/>
              <a:ext cx="2325950" cy="23259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3457182"/>
              <a:ext cx="2015565" cy="502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10 ~ 20</a:t>
              </a:r>
              <a:r>
                <a:rPr lang="ko-KR" altLang="en-US" dirty="0">
                  <a:solidFill>
                    <a:schemeClr val="bg1"/>
                  </a:solidFill>
                </a:rPr>
                <a:t>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앱 개발자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EEF396-8330-ADD8-2A86-F699A9FCA850}"/>
                </a:ext>
              </a:extLst>
            </p:cNvPr>
            <p:cNvSpPr txBox="1"/>
            <p:nvPr/>
          </p:nvSpPr>
          <p:spPr>
            <a:xfrm>
              <a:off x="5154377" y="2753474"/>
              <a:ext cx="2015565" cy="287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핵심 타겟</a:t>
              </a:r>
              <a:endParaRPr lang="en-US" altLang="ko-KR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22" name="직선 화살표 연결선 21"/>
          <p:cNvCxnSpPr>
            <a:stCxn id="11" idx="2"/>
          </p:cNvCxnSpPr>
          <p:nvPr/>
        </p:nvCxnSpPr>
        <p:spPr>
          <a:xfrm flipH="1" flipV="1">
            <a:off x="4366779" y="3457181"/>
            <a:ext cx="631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23950" y="3457181"/>
            <a:ext cx="65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77366" y="1106009"/>
            <a:ext cx="3799643" cy="5825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친숙한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85" y="3766562"/>
            <a:ext cx="3414203" cy="19257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09" y="1845731"/>
            <a:ext cx="3146353" cy="17636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589331" y="1124497"/>
            <a:ext cx="3799643" cy="4848996"/>
            <a:chOff x="589331" y="1124497"/>
            <a:chExt cx="3799643" cy="4848996"/>
          </a:xfrm>
        </p:grpSpPr>
        <p:sp>
          <p:nvSpPr>
            <p:cNvPr id="55" name="직사각형 54"/>
            <p:cNvSpPr/>
            <p:nvPr/>
          </p:nvSpPr>
          <p:spPr>
            <a:xfrm>
              <a:off x="589331" y="1131725"/>
              <a:ext cx="3799643" cy="484176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9331" y="1124497"/>
              <a:ext cx="3799643" cy="5825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게임의 파티 모집 </a:t>
              </a:r>
              <a:r>
                <a:rPr lang="ko-KR" altLang="en-US" dirty="0" err="1" smtClean="0"/>
                <a:t>플로우</a:t>
              </a:r>
              <a:endParaRPr lang="ko-KR" altLang="en-US" dirty="0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" y="1772258"/>
            <a:ext cx="1995748" cy="206800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0" y="4344546"/>
            <a:ext cx="2592963" cy="16032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34" y="3089201"/>
            <a:ext cx="1777703" cy="15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파티 모집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76625" y="3067156"/>
            <a:ext cx="3088922" cy="3088922"/>
            <a:chOff x="3476625" y="3067156"/>
            <a:chExt cx="3088922" cy="308892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사운드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26453" y="3067156"/>
            <a:ext cx="3088922" cy="3088922"/>
            <a:chOff x="5626453" y="3067156"/>
            <a:chExt cx="3088922" cy="30889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아트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51539" y="1282100"/>
            <a:ext cx="3088922" cy="3088922"/>
            <a:chOff x="4551539" y="1282100"/>
            <a:chExt cx="3088922" cy="30889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895871" y="1468281"/>
            <a:ext cx="2453324" cy="11040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역할군을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가진 파티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6818" y="3067156"/>
            <a:ext cx="3088922" cy="3088922"/>
            <a:chOff x="5626453" y="3067156"/>
            <a:chExt cx="3088922" cy="308892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5626453" y="3067156"/>
              <a:ext cx="3088922" cy="3088922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5881201" y="4396173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힐러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76991" y="3042004"/>
            <a:ext cx="3088922" cy="3088922"/>
            <a:chOff x="3476625" y="3067156"/>
            <a:chExt cx="3088922" cy="308892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476625" y="3067156"/>
              <a:ext cx="3088922" cy="308892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708287" y="4406620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딜러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45094" y="1287323"/>
            <a:ext cx="3088922" cy="3088922"/>
            <a:chOff x="4551539" y="1282100"/>
            <a:chExt cx="3088922" cy="308892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551539" y="1282100"/>
              <a:ext cx="3088922" cy="3088922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806287" y="2611117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탱커</a:t>
              </a:r>
            </a:p>
          </p:txBody>
        </p:sp>
      </p:grpSp>
      <p:cxnSp>
        <p:nvCxnSpPr>
          <p:cNvPr id="12" name="꺾인 연결선 11"/>
          <p:cNvCxnSpPr>
            <a:stCxn id="8" idx="1"/>
          </p:cNvCxnSpPr>
          <p:nvPr/>
        </p:nvCxnSpPr>
        <p:spPr>
          <a:xfrm rot="10800000" flipV="1">
            <a:off x="6152225" y="2020300"/>
            <a:ext cx="2743646" cy="2050745"/>
          </a:xfrm>
          <a:prstGeom prst="bentConnector3">
            <a:avLst>
              <a:gd name="adj1" fmla="val 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1"/>
                </a:solidFill>
              </a:rPr>
              <a:t>컨셉 도출</a:t>
            </a:r>
            <a:r>
              <a:rPr lang="en-US" altLang="ko-KR" sz="2000" spc="600" dirty="0" smtClean="0">
                <a:solidFill>
                  <a:schemeClr val="bg1"/>
                </a:solidFill>
              </a:rPr>
              <a:t>-</a:t>
            </a:r>
            <a:r>
              <a:rPr lang="en-US" altLang="ko-KR" sz="2000" spc="600" dirty="0" err="1" smtClean="0">
                <a:solidFill>
                  <a:schemeClr val="bg1"/>
                </a:solidFill>
              </a:rPr>
              <a:t>Marterial</a:t>
            </a:r>
            <a:r>
              <a:rPr lang="en-US" altLang="ko-KR" sz="2000" spc="600" dirty="0" smtClean="0">
                <a:solidFill>
                  <a:schemeClr val="bg1"/>
                </a:solidFill>
              </a:rPr>
              <a:t> </a:t>
            </a:r>
            <a:endParaRPr lang="ko-KR" altLang="en-US" sz="2000" spc="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F9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2691859" y="2192802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익숙한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1114804"/>
            <a:ext cx="2579425" cy="430887"/>
          </a:xfrm>
          <a:prstGeom prst="rect">
            <a:avLst/>
          </a:prstGeom>
          <a:solidFill>
            <a:srgbClr val="F94747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C0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 Design</a:t>
            </a:r>
            <a:endParaRPr lang="ko-KR" altLang="en-US" sz="2200" dirty="0">
              <a:solidFill>
                <a:srgbClr val="0C0C0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3480" y="3040229"/>
            <a:ext cx="230614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사용자 편의성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1715" y="3546152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입체감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296" y="1863401"/>
            <a:ext cx="2212831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선명한 그래픽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2343" y="4322707"/>
            <a:ext cx="2287909" cy="582542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FFCC"/>
                </a:solidFill>
              </a:rPr>
              <a:t>+</a:t>
            </a:r>
            <a:r>
              <a:rPr lang="ko-KR" altLang="en-US" sz="2000" dirty="0">
                <a:solidFill>
                  <a:srgbClr val="00FFCC"/>
                </a:solidFill>
              </a:rPr>
              <a:t>직관성</a:t>
            </a:r>
            <a:endParaRPr lang="en-US" altLang="ko-KR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074189"/>
            <a:ext cx="114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게임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파티 식 팀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351187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212687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</a:rPr>
              <a:t>DevRaid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컨셉 도출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더 빠르고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편리하게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362195" y="3465570"/>
            <a:ext cx="3467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스토리 보드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개발 팀을 만들어 볼까요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1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“GIGDC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2025”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참가할 팀을 만들어 볼까요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195144" y="2270099"/>
            <a:ext cx="1900856" cy="171575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AA4FACD-A6EE-27A8-4FD1-34953CFA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5298"/>
              </p:ext>
            </p:extLst>
          </p:nvPr>
        </p:nvGraphicFramePr>
        <p:xfrm>
          <a:off x="1122292" y="3252446"/>
          <a:ext cx="2827914" cy="214121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1746">
                  <a:extLst>
                    <a:ext uri="{9D8B030D-6E8A-4147-A177-3AD203B41FA5}">
                      <a16:colId xmlns:a16="http://schemas.microsoft.com/office/drawing/2014/main" val="2362557222"/>
                    </a:ext>
                  </a:extLst>
                </a:gridCol>
                <a:gridCol w="2486168">
                  <a:extLst>
                    <a:ext uri="{9D8B030D-6E8A-4147-A177-3AD203B41FA5}">
                      <a16:colId xmlns:a16="http://schemas.microsoft.com/office/drawing/2014/main" val="4003469024"/>
                    </a:ext>
                  </a:extLst>
                </a:gridCol>
              </a:tblGrid>
              <a:tr h="3124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57961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개 이상 선택하세요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필수</a:t>
                      </a:r>
                      <a:r>
                        <a:rPr kumimoji="0" lang="en-US" altLang="ko-KR" sz="115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77057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GIGDC 2025 (D-30)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08244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인디크래프트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2025 (D-41)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812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경기 게임 공모전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(D-84)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059622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IndieGo2025 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(D-129)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53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참가할 공모전을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선택해주세요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공모전 선택 단계 </a:t>
            </a:r>
            <a:r>
              <a:rPr lang="en-US" altLang="ko-KR" sz="1050" dirty="0">
                <a:solidFill>
                  <a:schemeClr val="bg1"/>
                </a:solidFill>
              </a:rPr>
              <a:t>1/6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49C85-988B-1345-1C92-C032DDBA7309}"/>
              </a:ext>
            </a:extLst>
          </p:cNvPr>
          <p:cNvSpPr/>
          <p:nvPr/>
        </p:nvSpPr>
        <p:spPr>
          <a:xfrm>
            <a:off x="1175959" y="3995382"/>
            <a:ext cx="238125" cy="25391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bg1"/>
                </a:solidFill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3073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 이름은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만드는 파티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정해봅시다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267200" y="2270099"/>
            <a:ext cx="1828800" cy="12827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78782B-F4A7-8B6B-FAA7-38EF2986C7EF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파티의 이름을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  <a:endParaRPr lang="ko-KR" altLang="en-US" dirty="0">
              <a:solidFill>
                <a:srgbClr val="00FFCC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318" y="1111394"/>
            <a:ext cx="189678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이름 설정 단계 </a:t>
            </a:r>
            <a:r>
              <a:rPr lang="en-US" altLang="ko-KR" sz="1050" dirty="0">
                <a:solidFill>
                  <a:schemeClr val="bg1"/>
                </a:solidFill>
              </a:rPr>
              <a:t>2/6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3824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45E"/>
                </a:solidFill>
              </a:rPr>
              <a:t>여기에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32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296000" y="1197034"/>
            <a:ext cx="3600000" cy="48629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현황 분석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타겟 설정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컨셉 도출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프로모션 계획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팀원이 필요할까요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52925" y="2270099"/>
            <a:ext cx="1743075" cy="11589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4" y="3140452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FFCC"/>
                </a:solidFill>
              </a:rPr>
              <a:t>+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2054143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모집할 인원을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추가해주세요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7664" y="3208108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저희 팀은 프로그래머가 필요할 것 같아요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 flipV="1">
            <a:off x="4281088" y="3429000"/>
            <a:ext cx="1813249" cy="57383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rgbClr val="00FFCC"/>
              </a:solidFill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E53C7-BCF7-CF02-5C71-6A4E7EA8145E}"/>
              </a:ext>
            </a:extLst>
          </p:cNvPr>
          <p:cNvSpPr/>
          <p:nvPr/>
        </p:nvSpPr>
        <p:spPr>
          <a:xfrm>
            <a:off x="1166433" y="379674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프로그래머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48982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의 역할을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설정해주세요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858F24-4F7A-3791-0247-2F54E7B3C9CD}"/>
              </a:ext>
            </a:extLst>
          </p:cNvPr>
          <p:cNvSpPr/>
          <p:nvPr/>
        </p:nvSpPr>
        <p:spPr>
          <a:xfrm>
            <a:off x="1166433" y="3260916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아티스트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2725092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FFCC"/>
                </a:solidFill>
              </a:rPr>
              <a:t>기획자</a:t>
            </a:r>
            <a:endParaRPr lang="en-US" altLang="ko-KR" sz="1600" dirty="0">
              <a:solidFill>
                <a:srgbClr val="00FFCC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B418DF-928D-2434-62B2-3ABB10BA39E9}"/>
              </a:ext>
            </a:extLst>
          </p:cNvPr>
          <p:cNvSpPr/>
          <p:nvPr/>
        </p:nvSpPr>
        <p:spPr>
          <a:xfrm>
            <a:off x="1166433" y="4316230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85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Unity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Unreal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94747"/>
                </a:solidFill>
              </a:rPr>
              <a:t>뭐시기엔진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401771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1167661" y="2641352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FFCC"/>
                </a:solidFill>
              </a:rPr>
              <a:t>Unity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42F55A-3B19-129A-DCEB-0856BC3FD06C}"/>
              </a:ext>
            </a:extLst>
          </p:cNvPr>
          <p:cNvSpPr/>
          <p:nvPr/>
        </p:nvSpPr>
        <p:spPr>
          <a:xfrm>
            <a:off x="2567436" y="5774972"/>
            <a:ext cx="1431063" cy="259427"/>
          </a:xfrm>
          <a:prstGeom prst="rect">
            <a:avLst/>
          </a:prstGeom>
          <a:solidFill>
            <a:srgbClr val="00FFCC"/>
          </a:solidFill>
          <a:ln w="12700">
            <a:noFill/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단계로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유니티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엔진을 사용하는 프로그래머를 구해봅시다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5217554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 단계로 넘어갈 수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5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8" grpId="0"/>
      <p:bldP spid="36" grpId="0" animBg="1"/>
      <p:bldP spid="42" grpId="0" animBg="1"/>
      <p:bldP spid="41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스토리 보드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6096000" y="2085882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우선 프로그래머에게 배정된 필수 태그를 골라줍니다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301412" y="2270099"/>
            <a:ext cx="1794588" cy="65038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3D8C18-97A6-1D56-0DBC-ABCAD226634C}"/>
              </a:ext>
            </a:extLst>
          </p:cNvPr>
          <p:cNvGrpSpPr/>
          <p:nvPr/>
        </p:nvGrpSpPr>
        <p:grpSpPr>
          <a:xfrm>
            <a:off x="877354" y="1110929"/>
            <a:ext cx="3240752" cy="5475684"/>
            <a:chOff x="5139988" y="947966"/>
            <a:chExt cx="3240752" cy="54756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99E80F-6E7A-7E48-6B6A-6C98FE995004}"/>
                </a:ext>
              </a:extLst>
            </p:cNvPr>
            <p:cNvSpPr/>
            <p:nvPr/>
          </p:nvSpPr>
          <p:spPr>
            <a:xfrm>
              <a:off x="5139988" y="947966"/>
              <a:ext cx="3240752" cy="509074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734B9E-18B7-2FC5-49EF-CB26F8EF4B37}"/>
                </a:ext>
              </a:extLst>
            </p:cNvPr>
            <p:cNvSpPr/>
            <p:nvPr/>
          </p:nvSpPr>
          <p:spPr>
            <a:xfrm>
              <a:off x="5139988" y="6016368"/>
              <a:ext cx="3240752" cy="407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A4F14E3-B84B-D1CD-C67F-3A0B9E1058E9}"/>
                </a:ext>
              </a:extLst>
            </p:cNvPr>
            <p:cNvSpPr/>
            <p:nvPr/>
          </p:nvSpPr>
          <p:spPr>
            <a:xfrm rot="16200000">
              <a:off x="7590733" y="6139450"/>
              <a:ext cx="189687" cy="1635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FB71C216-495F-D750-CCB7-BF06B4BD4683}"/>
                </a:ext>
              </a:extLst>
            </p:cNvPr>
            <p:cNvSpPr/>
            <p:nvPr/>
          </p:nvSpPr>
          <p:spPr>
            <a:xfrm>
              <a:off x="6665286" y="6121379"/>
              <a:ext cx="196577" cy="19657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64AA8B-D3AB-E0ED-D307-203BDC92D093}"/>
                </a:ext>
              </a:extLst>
            </p:cNvPr>
            <p:cNvGrpSpPr/>
            <p:nvPr/>
          </p:nvGrpSpPr>
          <p:grpSpPr>
            <a:xfrm rot="5400000">
              <a:off x="5732966" y="6132839"/>
              <a:ext cx="196578" cy="173658"/>
              <a:chOff x="4860925" y="6330298"/>
              <a:chExt cx="233376" cy="206117"/>
            </a:xfrm>
            <a:solidFill>
              <a:schemeClr val="bg1"/>
            </a:solidFill>
          </p:grpSpPr>
          <p:sp>
            <p:nvSpPr>
              <p:cNvPr id="33" name="모서리가 둥근 직사각형 28">
                <a:extLst>
                  <a:ext uri="{FF2B5EF4-FFF2-40B4-BE49-F238E27FC236}">
                    <a16:creationId xmlns:a16="http://schemas.microsoft.com/office/drawing/2014/main" id="{E311CA22-432D-1A10-A9AD-5477F6D56F6D}"/>
                  </a:ext>
                </a:extLst>
              </p:cNvPr>
              <p:cNvSpPr/>
              <p:nvPr/>
            </p:nvSpPr>
            <p:spPr>
              <a:xfrm>
                <a:off x="4860938" y="633029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9">
                <a:extLst>
                  <a:ext uri="{FF2B5EF4-FFF2-40B4-BE49-F238E27FC236}">
                    <a16:creationId xmlns:a16="http://schemas.microsoft.com/office/drawing/2014/main" id="{33C1891E-2CEE-7642-2425-70974DF59245}"/>
                  </a:ext>
                </a:extLst>
              </p:cNvPr>
              <p:cNvSpPr/>
              <p:nvPr/>
            </p:nvSpPr>
            <p:spPr>
              <a:xfrm>
                <a:off x="4860929" y="6408718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30">
                <a:extLst>
                  <a:ext uri="{FF2B5EF4-FFF2-40B4-BE49-F238E27FC236}">
                    <a16:creationId xmlns:a16="http://schemas.microsoft.com/office/drawing/2014/main" id="{D5364A53-91B6-3B96-AACC-BFF624A02209}"/>
                  </a:ext>
                </a:extLst>
              </p:cNvPr>
              <p:cNvSpPr/>
              <p:nvPr/>
            </p:nvSpPr>
            <p:spPr>
              <a:xfrm>
                <a:off x="4860925" y="6490696"/>
                <a:ext cx="233363" cy="4571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747D43-8C12-7C12-959F-BD280D48364F}"/>
                </a:ext>
              </a:extLst>
            </p:cNvPr>
            <p:cNvSpPr/>
            <p:nvPr/>
          </p:nvSpPr>
          <p:spPr>
            <a:xfrm>
              <a:off x="5261998" y="5612009"/>
              <a:ext cx="1431063" cy="259427"/>
            </a:xfrm>
            <a:prstGeom prst="rect">
              <a:avLst/>
            </a:prstGeom>
            <a:solidFill>
              <a:srgbClr val="00FFCC"/>
            </a:solidFill>
            <a:ln w="12700">
              <a:noFill/>
            </a:ln>
            <a:effectLst>
              <a:outerShdw blurRad="50800" dist="38100" dir="5400000" algn="t" rotWithShape="0">
                <a:srgbClr val="00FF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42F55A-3B19-129A-DCEB-0856BC3FD06C}"/>
                </a:ext>
              </a:extLst>
            </p:cNvPr>
            <p:cNvSpPr/>
            <p:nvPr/>
          </p:nvSpPr>
          <p:spPr>
            <a:xfrm>
              <a:off x="6830240" y="5612009"/>
              <a:ext cx="1431063" cy="259427"/>
            </a:xfrm>
            <a:prstGeom prst="rect">
              <a:avLst/>
            </a:prstGeom>
            <a:solidFill>
              <a:srgbClr val="F94747"/>
            </a:solidFill>
            <a:ln w="12700">
              <a:noFill/>
            </a:ln>
            <a:effectLst>
              <a:outerShdw blurRad="50800" dist="38100" dir="5400000" algn="t" rotWithShape="0">
                <a:srgbClr val="F9474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다음 단계로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77354" y="1107300"/>
            <a:ext cx="3240752" cy="261071"/>
          </a:xfrm>
          <a:prstGeom prst="rect">
            <a:avLst/>
          </a:prstGeom>
          <a:solidFill>
            <a:srgbClr val="0C0C0C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7354" y="1109764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275" y="1111394"/>
            <a:ext cx="229883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ko-KR" altLang="en-US" sz="1050" dirty="0">
                <a:solidFill>
                  <a:schemeClr val="bg1"/>
                </a:solidFill>
              </a:rPr>
              <a:t>파티 구성 설정 단계 </a:t>
            </a:r>
            <a:r>
              <a:rPr lang="en-US" altLang="ko-KR" sz="1050" dirty="0">
                <a:solidFill>
                  <a:schemeClr val="bg1"/>
                </a:solidFill>
              </a:rPr>
              <a:t>3/6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B43B8E-E793-9E91-7769-963C1DB09613}"/>
              </a:ext>
            </a:extLst>
          </p:cNvPr>
          <p:cNvSpPr/>
          <p:nvPr/>
        </p:nvSpPr>
        <p:spPr>
          <a:xfrm>
            <a:off x="1417354" y="1114402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C451F-6E30-F02B-5369-9F76C9A2EB94}"/>
              </a:ext>
            </a:extLst>
          </p:cNvPr>
          <p:cNvSpPr/>
          <p:nvPr/>
        </p:nvSpPr>
        <p:spPr>
          <a:xfrm>
            <a:off x="1957295" y="1114576"/>
            <a:ext cx="540000" cy="261071"/>
          </a:xfrm>
          <a:prstGeom prst="rect">
            <a:avLst/>
          </a:prstGeom>
          <a:solidFill>
            <a:srgbClr val="00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5A8E7-B489-2396-ABFA-AE8C5F89FE0C}"/>
              </a:ext>
            </a:extLst>
          </p:cNvPr>
          <p:cNvSpPr/>
          <p:nvPr/>
        </p:nvSpPr>
        <p:spPr>
          <a:xfrm>
            <a:off x="1166434" y="1539549"/>
            <a:ext cx="2739630" cy="81800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FFCC"/>
                </a:solidFill>
              </a:rPr>
              <a:t>파티원 </a:t>
            </a:r>
            <a:r>
              <a:rPr lang="en-US" altLang="ko-KR" dirty="0">
                <a:solidFill>
                  <a:srgbClr val="00FFCC"/>
                </a:solidFill>
              </a:rPr>
              <a:t>1</a:t>
            </a:r>
            <a:r>
              <a:rPr lang="ko-KR" altLang="en-US" dirty="0">
                <a:solidFill>
                  <a:srgbClr val="00FFCC"/>
                </a:solidFill>
              </a:rPr>
              <a:t>에게 적합한</a:t>
            </a:r>
            <a:endParaRPr lang="en-US" altLang="ko-KR" dirty="0">
              <a:solidFill>
                <a:srgbClr val="00FFCC"/>
              </a:solidFill>
            </a:endParaRPr>
          </a:p>
          <a:p>
            <a:pPr algn="ctr"/>
            <a:r>
              <a:rPr lang="ko-KR" altLang="en-US" dirty="0">
                <a:solidFill>
                  <a:srgbClr val="00FFCC"/>
                </a:solidFill>
              </a:rPr>
              <a:t>태그를 골라주세요</a:t>
            </a:r>
            <a:r>
              <a:rPr lang="en-US" altLang="ko-KR" dirty="0">
                <a:solidFill>
                  <a:srgbClr val="00FFCC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001904-A56A-3A01-099C-5A4AC4C51CFF}"/>
              </a:ext>
            </a:extLst>
          </p:cNvPr>
          <p:cNvSpPr/>
          <p:nvPr/>
        </p:nvSpPr>
        <p:spPr>
          <a:xfrm>
            <a:off x="1166433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Godot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A9A69-2759-4776-6E95-5A8AD76866EF}"/>
              </a:ext>
            </a:extLst>
          </p:cNvPr>
          <p:cNvSpPr/>
          <p:nvPr/>
        </p:nvSpPr>
        <p:spPr>
          <a:xfrm>
            <a:off x="2574635" y="3714526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4747"/>
                </a:solidFill>
              </a:rPr>
              <a:t>OpenGL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9D0A4-860B-615B-24B6-8D8EF54DD1BC}"/>
              </a:ext>
            </a:extLst>
          </p:cNvPr>
          <p:cNvSpPr/>
          <p:nvPr/>
        </p:nvSpPr>
        <p:spPr>
          <a:xfrm>
            <a:off x="1166433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유니티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333087-B912-82C3-F62A-DD2263A85F0A}"/>
              </a:ext>
            </a:extLst>
          </p:cNvPr>
          <p:cNvSpPr/>
          <p:nvPr/>
        </p:nvSpPr>
        <p:spPr>
          <a:xfrm>
            <a:off x="2574635" y="264135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언리얼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78F7E1-94A0-FFDC-70F6-3F1C8CC89524}"/>
              </a:ext>
            </a:extLst>
          </p:cNvPr>
          <p:cNvSpPr/>
          <p:nvPr/>
        </p:nvSpPr>
        <p:spPr>
          <a:xfrm>
            <a:off x="1166433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자체 엔진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A767A-B6F8-684B-E219-E172DDC57249}"/>
              </a:ext>
            </a:extLst>
          </p:cNvPr>
          <p:cNvSpPr/>
          <p:nvPr/>
        </p:nvSpPr>
        <p:spPr>
          <a:xfrm>
            <a:off x="2574635" y="3176123"/>
            <a:ext cx="1331427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4747"/>
                </a:solidFill>
              </a:rPr>
              <a:t>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만</a:t>
            </a:r>
            <a:r>
              <a:rPr lang="en-US" altLang="ko-KR" sz="1600" dirty="0">
                <a:solidFill>
                  <a:srgbClr val="F94747"/>
                </a:solidFill>
              </a:rPr>
              <a:t>.</a:t>
            </a:r>
            <a:r>
              <a:rPr lang="ko-KR" altLang="en-US" sz="1600" dirty="0">
                <a:solidFill>
                  <a:srgbClr val="F94747"/>
                </a:solidFill>
              </a:rPr>
              <a:t>툴</a:t>
            </a:r>
            <a:endParaRPr lang="en-US" altLang="ko-KR" sz="1600" dirty="0">
              <a:solidFill>
                <a:srgbClr val="F9474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C966-0EB4-6ADD-293E-C4275ACF5A18}"/>
              </a:ext>
            </a:extLst>
          </p:cNvPr>
          <p:cNvSpPr txBox="1"/>
          <p:nvPr/>
        </p:nvSpPr>
        <p:spPr>
          <a:xfrm>
            <a:off x="6096000" y="5199799"/>
            <a:ext cx="5161096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태그는 반드시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 선택해야 합니다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977A92-31DF-42EE-EC19-5610AEBCF05B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40116" y="5384016"/>
            <a:ext cx="1855884" cy="5129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E9665E-15CB-509C-F64A-9B9EB7A145EB}"/>
              </a:ext>
            </a:extLst>
          </p:cNvPr>
          <p:cNvSpPr/>
          <p:nvPr/>
        </p:nvSpPr>
        <p:spPr>
          <a:xfrm>
            <a:off x="1166433" y="4252929"/>
            <a:ext cx="2739629" cy="431831"/>
          </a:xfrm>
          <a:prstGeom prst="rect">
            <a:avLst/>
          </a:prstGeom>
          <a:solidFill>
            <a:srgbClr val="0C0C0C"/>
          </a:solidFill>
          <a:ln w="12700">
            <a:solidFill>
              <a:srgbClr val="00FFCC"/>
            </a:solidFill>
          </a:ln>
          <a:effectLst>
            <a:outerShdw blurRad="50800" dist="38100" dir="5400000" algn="t" rotWithShape="0">
              <a:srgbClr val="00FFC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745E"/>
                </a:solidFill>
              </a:rPr>
              <a:t>직접 입력</a:t>
            </a:r>
            <a:r>
              <a:rPr lang="en-US" altLang="ko-KR" sz="1600" dirty="0">
                <a:solidFill>
                  <a:srgbClr val="00745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067243" y="3465570"/>
            <a:ext cx="40575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프로모션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 앱을 어떻게 제공하죠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81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solidFill>
                  <a:schemeClr val="bg2">
                    <a:lumMod val="25000"/>
                  </a:schemeClr>
                </a:solidFill>
              </a:rPr>
              <a:t>프로모션 계획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35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8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62" y="-104502"/>
            <a:ext cx="12630646" cy="707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B2D8C-B24F-3D6F-BCFC-345CA31CB56C}"/>
              </a:ext>
            </a:extLst>
          </p:cNvPr>
          <p:cNvSpPr txBox="1"/>
          <p:nvPr/>
        </p:nvSpPr>
        <p:spPr>
          <a:xfrm>
            <a:off x="2696417" y="1372032"/>
            <a:ext cx="67792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Q</a:t>
            </a:r>
            <a:r>
              <a:rPr lang="en-US" altLang="ko-KR" sz="115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&amp;</a:t>
            </a:r>
            <a:r>
              <a:rPr lang="en-US" altLang="ko-KR" sz="199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A</a:t>
            </a:r>
            <a:endParaRPr lang="ko-KR" altLang="en-US" sz="19900" dirty="0">
              <a:solidFill>
                <a:schemeClr val="accent3">
                  <a:lumMod val="20000"/>
                  <a:lumOff val="80000"/>
                </a:schemeClr>
              </a:solidFill>
              <a:latin typeface="Microsoft Yi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Y?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ㅇㅇ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4BE6D-730B-B3BE-100C-82547492C417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3123"/>
            <a:ext cx="12382500" cy="7604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089960" y="346557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</a:t>
            </a:r>
            <a:endParaRPr lang="en-US" altLang="ko-KR" sz="4000" b="1" spc="600" dirty="0">
              <a:solidFill>
                <a:schemeClr val="bg1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이렇게 만들었습니다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4464796" y="2684544"/>
            <a:ext cx="326243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현황 분석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</a:rPr>
              <a:t>20</a:t>
            </a:r>
            <a:r>
              <a:rPr lang="ko-KR" altLang="en-US" sz="1500" b="1" dirty="0">
                <a:solidFill>
                  <a:schemeClr val="bg1"/>
                </a:solidFill>
              </a:rPr>
              <a:t>대 대학생들의 공모전 참가 현황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1727F-B3EC-22B1-4EC6-D3D1EEB6DA4E}"/>
              </a:ext>
            </a:extLst>
          </p:cNvPr>
          <p:cNvSpPr txBox="1"/>
          <p:nvPr/>
        </p:nvSpPr>
        <p:spPr>
          <a:xfrm>
            <a:off x="5311170" y="26845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65F3-50B9-85E6-3D1F-B0BA9EA0C786}"/>
              </a:ext>
            </a:extLst>
          </p:cNvPr>
          <p:cNvSpPr txBox="1"/>
          <p:nvPr/>
        </p:nvSpPr>
        <p:spPr>
          <a:xfrm>
            <a:off x="4657149" y="346557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spc="600" dirty="0">
                <a:solidFill>
                  <a:schemeClr val="bg1"/>
                </a:solidFill>
              </a:rPr>
              <a:t>향후 계획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endParaRPr lang="en-US" altLang="ko-KR" sz="1500" b="1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500" b="1" dirty="0">
                <a:solidFill>
                  <a:prstClr val="white"/>
                </a:solidFill>
              </a:rPr>
              <a:t>출시 이후 어떻게 할 것인가</a:t>
            </a:r>
            <a:r>
              <a:rPr lang="en-US" altLang="ko-KR" sz="1500" b="1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E9E5BF-B58C-44FB-BBA0-F7EFD8B9F9B1}"/>
              </a:ext>
            </a:extLst>
          </p:cNvPr>
          <p:cNvGrpSpPr/>
          <p:nvPr/>
        </p:nvGrpSpPr>
        <p:grpSpPr>
          <a:xfrm>
            <a:off x="1603107" y="932795"/>
            <a:ext cx="3240752" cy="5475684"/>
            <a:chOff x="1624766" y="1072754"/>
            <a:chExt cx="3240752" cy="5475684"/>
          </a:xfrm>
        </p:grpSpPr>
        <p:grpSp>
          <p:nvGrpSpPr>
            <p:cNvPr id="8" name="그룹 7"/>
            <p:cNvGrpSpPr/>
            <p:nvPr/>
          </p:nvGrpSpPr>
          <p:grpSpPr>
            <a:xfrm>
              <a:off x="1624766" y="1072754"/>
              <a:ext cx="3240752" cy="5475684"/>
              <a:chOff x="1624766" y="1072754"/>
              <a:chExt cx="3240752" cy="54756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24766" y="1072754"/>
                <a:ext cx="3240752" cy="509074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148642" y="3960637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ID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48642" y="4450072"/>
                <a:ext cx="2209800" cy="419470"/>
              </a:xfrm>
              <a:prstGeom prst="rect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rgbClr val="00FFCC"/>
                    </a:solidFill>
                  </a:rPr>
                  <a:t>PW</a:t>
                </a:r>
                <a:endParaRPr lang="ko-KR" altLang="en-US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496218" y="1997477"/>
                <a:ext cx="1506624" cy="1506622"/>
              </a:xfrm>
              <a:prstGeom prst="ellipse">
                <a:avLst/>
              </a:prstGeom>
              <a:solidFill>
                <a:srgbClr val="0C0C0C"/>
              </a:solidFill>
              <a:ln w="12700">
                <a:solidFill>
                  <a:srgbClr val="00F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00FFCC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24766" y="6141156"/>
                <a:ext cx="3240752" cy="40728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/>
            </p:nvSpPr>
            <p:spPr>
              <a:xfrm rot="16200000">
                <a:off x="4075511" y="6264238"/>
                <a:ext cx="189687" cy="16352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3150064" y="6246167"/>
                <a:ext cx="196577" cy="19657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 rot="5400000">
                <a:off x="2217744" y="6257627"/>
                <a:ext cx="196578" cy="173658"/>
                <a:chOff x="4860924" y="6330259"/>
                <a:chExt cx="233364" cy="206155"/>
              </a:xfrm>
              <a:solidFill>
                <a:schemeClr val="bg1"/>
              </a:solidFill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4860925" y="6330259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860924" y="6408694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4860925" y="6490695"/>
                  <a:ext cx="233363" cy="45719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2697564" y="4957199"/>
                <a:ext cx="1101578" cy="36854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257780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434455" y="5710679"/>
                <a:ext cx="813273" cy="259427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rgbClr val="00FFCC"/>
                </a:solidFill>
              </a:ln>
              <a:effectLst>
                <a:outerShdw blurRad="50800" dist="38100" dir="5400000" algn="t" rotWithShape="0">
                  <a:srgbClr val="00FFC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고객센터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346430" y="2519954"/>
              <a:ext cx="1797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00FFCC"/>
                  </a:solidFill>
                </a:rPr>
                <a:t>DevRaid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DE3DEB-311B-2AC2-C367-60796E2DF822}"/>
              </a:ext>
            </a:extLst>
          </p:cNvPr>
          <p:cNvGrpSpPr/>
          <p:nvPr/>
        </p:nvGrpSpPr>
        <p:grpSpPr>
          <a:xfrm>
            <a:off x="5585811" y="932795"/>
            <a:ext cx="3240752" cy="5475684"/>
            <a:chOff x="5781436" y="613169"/>
            <a:chExt cx="3240752" cy="547568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8D19C74-D1DB-BB0E-0DEF-0EB366919B5B}"/>
                </a:ext>
              </a:extLst>
            </p:cNvPr>
            <p:cNvGrpSpPr/>
            <p:nvPr/>
          </p:nvGrpSpPr>
          <p:grpSpPr>
            <a:xfrm>
              <a:off x="5781436" y="613169"/>
              <a:ext cx="3240752" cy="5475684"/>
              <a:chOff x="5715311" y="932795"/>
              <a:chExt cx="3240752" cy="5475684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118EB1A-4F38-8C57-E03A-0A848F899516}"/>
                  </a:ext>
                </a:extLst>
              </p:cNvPr>
              <p:cNvGrpSpPr/>
              <p:nvPr/>
            </p:nvGrpSpPr>
            <p:grpSpPr>
              <a:xfrm>
                <a:off x="5715311" y="932795"/>
                <a:ext cx="3240752" cy="5475684"/>
                <a:chOff x="5715311" y="932795"/>
                <a:chExt cx="3240752" cy="547568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B70A065-49B6-47EC-17D1-AFB91FA2C15B}"/>
                    </a:ext>
                  </a:extLst>
                </p:cNvPr>
                <p:cNvGrpSpPr/>
                <p:nvPr/>
              </p:nvGrpSpPr>
              <p:grpSpPr>
                <a:xfrm>
                  <a:off x="5715311" y="932795"/>
                  <a:ext cx="3240752" cy="5475684"/>
                  <a:chOff x="7979048" y="1072754"/>
                  <a:chExt cx="3240752" cy="547568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4082455-BA3D-41C3-CEF6-74633A777F60}"/>
                      </a:ext>
                    </a:extLst>
                  </p:cNvPr>
                  <p:cNvGrpSpPr/>
                  <p:nvPr/>
                </p:nvGrpSpPr>
                <p:grpSpPr>
                  <a:xfrm>
                    <a:off x="7979048" y="1072754"/>
                    <a:ext cx="3240752" cy="5475684"/>
                    <a:chOff x="1624766" y="1072754"/>
                    <a:chExt cx="3240752" cy="5475684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57822B75-C7A1-0F39-5F83-C4C9DF64D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1072754"/>
                      <a:ext cx="3240752" cy="50907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6BF0E9F2-1E50-A001-D5F8-77BAE35D7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881068"/>
                      <a:ext cx="2739630" cy="1729879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FFCC"/>
                          </a:solidFill>
                        </a:rPr>
                        <a:t>팀 모집</a:t>
                      </a: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9E2379C9-875C-3163-9E26-69F1A43C7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4766" y="6141156"/>
                      <a:ext cx="3240752" cy="40728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이등변 삼각형 15">
                      <a:extLst>
                        <a:ext uri="{FF2B5EF4-FFF2-40B4-BE49-F238E27FC236}">
                          <a16:creationId xmlns:a16="http://schemas.microsoft.com/office/drawing/2014/main" id="{AF2A3D45-F65C-1A08-60ED-05482594D3E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75511" y="6264238"/>
                      <a:ext cx="189687" cy="163523"/>
                    </a:xfrm>
                    <a:prstGeom prst="triangl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모서리가 둥근 직사각형 26">
                      <a:extLst>
                        <a:ext uri="{FF2B5EF4-FFF2-40B4-BE49-F238E27FC236}">
                          <a16:creationId xmlns:a16="http://schemas.microsoft.com/office/drawing/2014/main" id="{DB8A16A6-5F81-7D4D-0242-9B6741744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0064" y="6246167"/>
                      <a:ext cx="196577" cy="196577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292B47B-DB09-E0C3-F681-804E165BF43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217744" y="6257627"/>
                      <a:ext cx="196578" cy="173658"/>
                      <a:chOff x="4860924" y="6330259"/>
                      <a:chExt cx="233364" cy="206155"/>
                    </a:xfrm>
                    <a:solidFill>
                      <a:schemeClr val="bg1"/>
                    </a:solidFill>
                  </p:grpSpPr>
                  <p:sp>
                    <p:nvSpPr>
                      <p:cNvPr id="36" name="모서리가 둥근 직사각형 28">
                        <a:extLst>
                          <a:ext uri="{FF2B5EF4-FFF2-40B4-BE49-F238E27FC236}">
                            <a16:creationId xmlns:a16="http://schemas.microsoft.com/office/drawing/2014/main" id="{0DFBFC1C-4699-F6F0-1AF7-65688CAC1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330259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모서리가 둥근 직사각형 29">
                        <a:extLst>
                          <a:ext uri="{FF2B5EF4-FFF2-40B4-BE49-F238E27FC236}">
                            <a16:creationId xmlns:a16="http://schemas.microsoft.com/office/drawing/2014/main" id="{C10723B9-7CA5-025F-B248-A0A5557F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4" y="6408694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모서리가 둥근 직사각형 30">
                        <a:extLst>
                          <a:ext uri="{FF2B5EF4-FFF2-40B4-BE49-F238E27FC236}">
                            <a16:creationId xmlns:a16="http://schemas.microsoft.com/office/drawing/2014/main" id="{F2E4887B-C3F5-C0B6-7D73-3E3E74DA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925" y="6490695"/>
                        <a:ext cx="233363" cy="45719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31DD6D8A-0C05-40F8-3976-067BFFD1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7780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B264E9E8-AF4A-29FF-6240-924B21EA5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4455" y="5710679"/>
                      <a:ext cx="813273" cy="259427"/>
                    </a:xfrm>
                    <a:prstGeom prst="rect">
                      <a:avLst/>
                    </a:prstGeom>
                    <a:solidFill>
                      <a:srgbClr val="00FFC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srgbClr val="00FFCC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D39BA412-06BA-77A4-CE8E-B22D95E3A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5"/>
                      <a:ext cx="2739630" cy="26551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>
                      <a:outerShdw blurRad="50800" dist="38100" dir="5400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5836294-E850-A41E-849E-A83B87726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5327" y="1241614"/>
                      <a:ext cx="256334" cy="263843"/>
                    </a:xfrm>
                    <a:prstGeom prst="rect">
                      <a:avLst/>
                    </a:prstGeom>
                    <a:solidFill>
                      <a:srgbClr val="0C0C0C"/>
                    </a:solidFill>
                    <a:ln w="12700">
                      <a:solidFill>
                        <a:srgbClr val="00FFCC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srgbClr val="00FFCC"/>
                        </a:solidFill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D07E892-76E9-3046-CEFA-40EE95B459C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346" y="1220482"/>
                    <a:ext cx="125365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FFCC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  <a:cs typeface="+mn-cs"/>
                      </a:rPr>
                      <a:t>파티 찾기</a:t>
                    </a:r>
                  </a:p>
                </p:txBody>
              </p:sp>
            </p:grpSp>
            <p:pic>
              <p:nvPicPr>
                <p:cNvPr id="57" name="그래픽 56" descr="벨소리 단색으로 채워진">
                  <a:extLst>
                    <a:ext uri="{FF2B5EF4-FFF2-40B4-BE49-F238E27FC236}">
                      <a16:creationId xmlns:a16="http://schemas.microsoft.com/office/drawing/2014/main" id="{6FA5BF5D-D9AE-13AC-E709-E29ABBD6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5872" y="1111314"/>
                  <a:ext cx="244854" cy="244854"/>
                </a:xfrm>
                <a:prstGeom prst="rect">
                  <a:avLst/>
                </a:prstGeom>
              </p:spPr>
            </p:pic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6E8EA3C-93DD-490D-5FBF-9A890A64A14A}"/>
                  </a:ext>
                </a:extLst>
              </p:cNvPr>
              <p:cNvSpPr/>
              <p:nvPr/>
            </p:nvSpPr>
            <p:spPr>
              <a:xfrm>
                <a:off x="6083536" y="1127773"/>
                <a:ext cx="130554" cy="130554"/>
              </a:xfrm>
              <a:prstGeom prst="ellipse">
                <a:avLst/>
              </a:prstGeom>
              <a:solidFill>
                <a:srgbClr val="F9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pic>
          <p:nvPicPr>
            <p:cNvPr id="65" name="그래픽 64" descr="돋보기 단색으로 채워진">
              <a:extLst>
                <a:ext uri="{FF2B5EF4-FFF2-40B4-BE49-F238E27FC236}">
                  <a16:creationId xmlns:a16="http://schemas.microsoft.com/office/drawing/2014/main" id="{A04CCF5A-0ED0-323E-EA63-06A04A44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8495477" y="782029"/>
              <a:ext cx="254512" cy="25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FGI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>
            <a:spLocks/>
          </p:cNvSpPr>
          <p:nvPr/>
        </p:nvSpPr>
        <p:spPr>
          <a:xfrm>
            <a:off x="3035209" y="973701"/>
            <a:ext cx="881591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42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3550349" y="4601462"/>
            <a:ext cx="6561981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3730482" y="4686827"/>
            <a:ext cx="5070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xx(24)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저는 프로그래밍을 잘하는 </a:t>
            </a:r>
            <a:r>
              <a:rPr lang="ko-KR" altLang="en-US" sz="1400" dirty="0">
                <a:solidFill>
                  <a:srgbClr val="E41ADA"/>
                </a:solidFill>
              </a:rPr>
              <a:t>친구가 없어요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개발 팀은 인터넷에서 찾는 편이 훨씬 좋은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다양한 재능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사람들을 팀으로 꾸리면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1400" dirty="0">
                <a:solidFill>
                  <a:srgbClr val="E41ADA"/>
                </a:solidFill>
              </a:rPr>
              <a:t>단점을 보완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있거든요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0B5C9-C24D-BC6F-2056-0D2060538D59}"/>
              </a:ext>
            </a:extLst>
          </p:cNvPr>
          <p:cNvSpPr/>
          <p:nvPr/>
        </p:nvSpPr>
        <p:spPr>
          <a:xfrm flipH="1">
            <a:off x="8742737" y="4602376"/>
            <a:ext cx="1368000" cy="1368000"/>
          </a:xfrm>
          <a:prstGeom prst="roundRect">
            <a:avLst>
              <a:gd name="adj" fmla="val 223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 descr="얼굴 털이 있는 남자">
            <a:extLst>
              <a:ext uri="{FF2B5EF4-FFF2-40B4-BE49-F238E27FC236}">
                <a16:creationId xmlns:a16="http://schemas.microsoft.com/office/drawing/2014/main" id="{0826F077-79B4-BF9A-07AE-C63B5C81B27E}"/>
              </a:ext>
            </a:extLst>
          </p:cNvPr>
          <p:cNvSpPr/>
          <p:nvPr/>
        </p:nvSpPr>
        <p:spPr>
          <a:xfrm flipH="1">
            <a:off x="8856427" y="4620486"/>
            <a:ext cx="1156496" cy="1368000"/>
          </a:xfrm>
          <a:prstGeom prst="roundRect">
            <a:avLst>
              <a:gd name="adj" fmla="val 2238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F45998-984E-09E5-D627-FB11663C80DB}"/>
              </a:ext>
            </a:extLst>
          </p:cNvPr>
          <p:cNvSpPr/>
          <p:nvPr/>
        </p:nvSpPr>
        <p:spPr>
          <a:xfrm>
            <a:off x="5049918" y="3009585"/>
            <a:ext cx="6565512" cy="1369030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79EF05-9A13-D20D-E134-A8A18270EA19}"/>
              </a:ext>
            </a:extLst>
          </p:cNvPr>
          <p:cNvGrpSpPr/>
          <p:nvPr/>
        </p:nvGrpSpPr>
        <p:grpSpPr>
          <a:xfrm>
            <a:off x="5049918" y="3010284"/>
            <a:ext cx="1374350" cy="1379112"/>
            <a:chOff x="6975283" y="2962659"/>
            <a:chExt cx="1374350" cy="137911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BA0DBAC-72F4-03AF-8A54-5327A755E3FC}"/>
                </a:ext>
              </a:extLst>
            </p:cNvPr>
            <p:cNvSpPr/>
            <p:nvPr/>
          </p:nvSpPr>
          <p:spPr>
            <a:xfrm flipH="1">
              <a:off x="6981633" y="2962659"/>
              <a:ext cx="136800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 descr="노트북을 들고 있는 여자">
              <a:extLst>
                <a:ext uri="{FF2B5EF4-FFF2-40B4-BE49-F238E27FC236}">
                  <a16:creationId xmlns:a16="http://schemas.microsoft.com/office/drawing/2014/main" id="{CC6BD0E4-489C-D923-C4E0-6B5E8CFBB5B4}"/>
                </a:ext>
              </a:extLst>
            </p:cNvPr>
            <p:cNvSpPr/>
            <p:nvPr/>
          </p:nvSpPr>
          <p:spPr>
            <a:xfrm flipH="1">
              <a:off x="6975283" y="2973771"/>
              <a:ext cx="1368000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E9344A-EF7C-6592-DF1E-26A6F849ECE1}"/>
              </a:ext>
            </a:extLst>
          </p:cNvPr>
          <p:cNvSpPr txBox="1"/>
          <p:nvPr/>
        </p:nvSpPr>
        <p:spPr>
          <a:xfrm>
            <a:off x="6539818" y="3126436"/>
            <a:ext cx="499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기획자 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xx(30)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공모전에 나가려고 디자이너를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인터넷으로 찾아본 적이 있어요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E41ADA"/>
                </a:solidFill>
              </a:rPr>
              <a:t>신청서가 복잡해서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누가 팀의 분위기에 더 잘 어울리는지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E41ADA"/>
                </a:solidFill>
              </a:rPr>
              <a:t>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 정말 오래 걸렸던 것 같아요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2D876D-860C-DC1C-9346-D6AACD09F1E4}"/>
              </a:ext>
            </a:extLst>
          </p:cNvPr>
          <p:cNvGrpSpPr/>
          <p:nvPr/>
        </p:nvGrpSpPr>
        <p:grpSpPr>
          <a:xfrm>
            <a:off x="3550348" y="1430465"/>
            <a:ext cx="6565512" cy="1384258"/>
            <a:chOff x="2092713" y="4611070"/>
            <a:chExt cx="5793729" cy="13842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5D7B2D-F556-42CC-E19B-3CC1B1BCFA58}"/>
                </a:ext>
              </a:extLst>
            </p:cNvPr>
            <p:cNvSpPr/>
            <p:nvPr/>
          </p:nvSpPr>
          <p:spPr>
            <a:xfrm>
              <a:off x="2092713" y="4611070"/>
              <a:ext cx="5793729" cy="1369030"/>
            </a:xfrm>
            <a:prstGeom prst="roundRect">
              <a:avLst>
                <a:gd name="adj" fmla="val 22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F434705-48FB-B436-714C-2D6651673AC8}"/>
                </a:ext>
              </a:extLst>
            </p:cNvPr>
            <p:cNvSpPr/>
            <p:nvPr/>
          </p:nvSpPr>
          <p:spPr>
            <a:xfrm flipH="1">
              <a:off x="6674729" y="4616547"/>
              <a:ext cx="1207190" cy="1368000"/>
            </a:xfrm>
            <a:prstGeom prst="roundRect">
              <a:avLst>
                <a:gd name="adj" fmla="val 223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 descr="컨트롤러를 들고 있는 후드티를 입은 남성">
              <a:extLst>
                <a:ext uri="{FF2B5EF4-FFF2-40B4-BE49-F238E27FC236}">
                  <a16:creationId xmlns:a16="http://schemas.microsoft.com/office/drawing/2014/main" id="{6C69D6C2-9CCD-DC1F-4AE1-60A3D0B33714}"/>
                </a:ext>
              </a:extLst>
            </p:cNvPr>
            <p:cNvSpPr/>
            <p:nvPr/>
          </p:nvSpPr>
          <p:spPr>
            <a:xfrm flipH="1">
              <a:off x="6726506" y="4627328"/>
              <a:ext cx="1065351" cy="1368000"/>
            </a:xfrm>
            <a:prstGeom prst="roundRect">
              <a:avLst>
                <a:gd name="adj" fmla="val 22381"/>
              </a:avLst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24752-D655-B7DE-A1AA-176E22C1EEA3}"/>
                </a:ext>
              </a:extLst>
            </p:cNvPr>
            <p:cNvSpPr txBox="1"/>
            <p:nvPr/>
          </p:nvSpPr>
          <p:spPr>
            <a:xfrm>
              <a:off x="2247083" y="4750553"/>
              <a:ext cx="43848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프로그래머 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xx(21)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저는 공모전 같은 경우엔 항상 친구들과 함께 참가해요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rgbClr val="E41ADA"/>
                  </a:solidFill>
                </a:rPr>
                <a:t>원하는 공모전에 나가는 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찾기도 어렵고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 중에서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rgbClr val="E41ADA"/>
                  </a:solidFill>
                </a:rPr>
                <a:t>사용하는 언어나 엔진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쓰는 팀을 찾는 건 더 힘들거든요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8B383-F69E-01B8-9B92-8F4232CBE070}"/>
              </a:ext>
            </a:extLst>
          </p:cNvPr>
          <p:cNvSpPr>
            <a:spLocks/>
          </p:cNvSpPr>
          <p:nvPr/>
        </p:nvSpPr>
        <p:spPr>
          <a:xfrm>
            <a:off x="420638" y="973701"/>
            <a:ext cx="2353836" cy="521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공모전 참가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/>
                </a:solidFill>
              </a:rPr>
              <a:t>경험이 있는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</a:rPr>
              <a:t>21</a:t>
            </a:r>
            <a:r>
              <a:rPr lang="ko-KR" altLang="en-US" sz="1800" dirty="0">
                <a:solidFill>
                  <a:schemeClr val="accent2"/>
                </a:solidFill>
              </a:rPr>
              <a:t>명에게 </a:t>
            </a:r>
            <a:r>
              <a:rPr lang="ko-KR" altLang="en-US" dirty="0">
                <a:solidFill>
                  <a:schemeClr val="accent2"/>
                </a:solidFill>
              </a:rPr>
              <a:t>질문했다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사실 안했다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71280F-0A86-5A45-F218-C4A0BB2FA84B}"/>
              </a:ext>
            </a:extLst>
          </p:cNvPr>
          <p:cNvSpPr>
            <a:spLocks/>
          </p:cNvSpPr>
          <p:nvPr/>
        </p:nvSpPr>
        <p:spPr>
          <a:xfrm>
            <a:off x="3550348" y="786515"/>
            <a:ext cx="7791907" cy="375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온라인으로 개발 팀을 모집해봤나요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1" y="1587996"/>
            <a:ext cx="9870835" cy="38186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19224" y="1048215"/>
            <a:ext cx="9353552" cy="5251988"/>
            <a:chOff x="2725449" y="1549400"/>
            <a:chExt cx="8090387" cy="4610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2725449" y="1549400"/>
              <a:ext cx="8090387" cy="4610100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B217FE-B618-3921-4FE9-EE3A7610A210}"/>
                </a:ext>
              </a:extLst>
            </p:cNvPr>
            <p:cNvSpPr/>
            <p:nvPr/>
          </p:nvSpPr>
          <p:spPr>
            <a:xfrm>
              <a:off x="2725449" y="1549400"/>
              <a:ext cx="8090387" cy="7744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725449" y="1747640"/>
              <a:ext cx="8090387" cy="351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기존의 앱</a:t>
              </a: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사이트가 가진 </a:t>
              </a:r>
              <a:r>
                <a:rPr lang="ko-KR" altLang="en-US" sz="2000" b="1" dirty="0">
                  <a:solidFill>
                    <a:schemeClr val="accent1"/>
                  </a:solidFill>
                  <a:latin typeface="+mj-lt"/>
                </a:rPr>
                <a:t>팀원 모집 기능</a:t>
              </a:r>
              <a:r>
                <a:rPr lang="ko-KR" altLang="en-US" sz="2000" b="1" dirty="0">
                  <a:solidFill>
                    <a:schemeClr val="bg1"/>
                  </a:solidFill>
                  <a:latin typeface="+mj-lt"/>
                </a:rPr>
                <a:t>의 문제점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3576871" y="2627416"/>
              <a:ext cx="6387543" cy="31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게시글 필터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공모전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원하는 역할을 맡을 수 있는 팀을 필터로 분류하지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포트폴리오 공유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신청자의 포트폴리오를 신청과 동시에 받아보거나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서로 비교하지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개인 맞춤 추천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사용자에게 적합한 팀을 자동으로 선별하여 추천해주지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팀 관리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여러 팀에서 동시에 작업하거나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팀에서 다른 팀으로 팀원을 유동적으로 움직이지 못한다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 algn="just">
                <a:buFontTx/>
                <a:buAutoNum type="arabicPeriod"/>
              </a:pPr>
              <a:endParaRPr lang="en-US" altLang="ko-K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 algn="just">
                <a:buFontTx/>
                <a:buAutoNum type="arabicPeriod"/>
              </a:pPr>
              <a:r>
                <a:rPr lang="ko-KR" altLang="en-US" sz="1600" b="1" dirty="0">
                  <a:solidFill>
                    <a:srgbClr val="FF0000"/>
                  </a:solidFill>
                </a:rPr>
                <a:t>상호 연락 기능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팀장은 알림이 없는 댓글을 확인해야하거나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</a:rPr>
                <a:t>게시글에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 개인 연락처를 노출시켜야 한다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929659744"/>
              </p:ext>
            </p:extLst>
          </p:nvPr>
        </p:nvGraphicFramePr>
        <p:xfrm>
          <a:off x="2032000" y="107328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유사 컨텐츠 분석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81231"/>
              </p:ext>
            </p:extLst>
          </p:nvPr>
        </p:nvGraphicFramePr>
        <p:xfrm>
          <a:off x="1826390" y="2019086"/>
          <a:ext cx="853922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0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146585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1002825775"/>
                    </a:ext>
                  </a:extLst>
                </a:gridCol>
                <a:gridCol w="1450515">
                  <a:extLst>
                    <a:ext uri="{9D8B030D-6E8A-4147-A177-3AD203B41FA5}">
                      <a16:colId xmlns:a16="http://schemas.microsoft.com/office/drawing/2014/main" val="45659293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앱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필터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포트폴리오</a:t>
                      </a:r>
                      <a:endParaRPr lang="en-US" altLang="ko-KR" sz="1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개인 맞춤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상호 연락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캠퍼스픽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없으나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ko-KR" altLang="en-US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링커리어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분야의 공모전을 선택해서 볼 수 있지만</a:t>
                      </a:r>
                      <a:r>
                        <a:rPr lang="en-US" altLang="ko-K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처럼 범위가 너무 넓다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있으나 쪽지나 비밀 댓글 기능이 없어서 결국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씽굿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&lt;B&gt;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기능은 없으나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원하는 공모전을 선택하면 현재 모집중인 팀의 리스트를 볼 수 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&lt;A&gt;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로그인시 원하는 분야의 신규 공모전을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메인화면에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띄워준다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모집 게시판은 있으나 정작 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알람이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없어서 매번 확인하거나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팀장의 개인 연락처를 공개해야한다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콘테스트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팀장이 알아서 신청자에게 포트폴리오를 받고 비교해야한다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맞춤 추천은 물론 공모전 목록의 정렬 기능도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팀원 관리에 관련된 기능이 없다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&lt;C&gt;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 알람이 없어서 매번 확인하거나 게시글에 팀장의 개인 연락처를 공개해야한다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38362" y="1146136"/>
            <a:ext cx="79152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유사 컨텐츠의 문제점 대처 평가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38361" y="2213360"/>
            <a:ext cx="7915275" cy="4084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공모전 팀원 모집 기능이 있는 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사이트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곳을 조사해 봤을 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게시글 필터 기능</a:t>
            </a:r>
            <a:r>
              <a:rPr lang="ko-KR" altLang="en-US" sz="1600" dirty="0">
                <a:solidFill>
                  <a:schemeClr val="tx1"/>
                </a:solidFill>
              </a:rPr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개인 맞춤 추천 기능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캠퍼스픽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씽굿에서</a:t>
            </a:r>
            <a:r>
              <a:rPr lang="ko-KR" altLang="en-US" sz="1600" dirty="0">
                <a:solidFill>
                  <a:schemeClr val="tx1"/>
                </a:solidFill>
              </a:rPr>
              <a:t> 어느정도 보안했지만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포트폴리오 공유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팀 관리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연락 수단</a:t>
            </a:r>
            <a:r>
              <a:rPr lang="ko-KR" altLang="en-US" sz="1600" dirty="0">
                <a:solidFill>
                  <a:schemeClr val="tx1"/>
                </a:solidFill>
              </a:rPr>
              <a:t>에 대한 문제점은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유사 콘텐츠 업체에서 제대로 대처하지 못하는 모습을 보인다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878831" y="1574221"/>
            <a:ext cx="5082641" cy="4489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667952"/>
                  </p:ext>
                </p:extLst>
              </p:nvPr>
            </p:nvGraphicFramePr>
            <p:xfrm>
              <a:off x="1098647" y="2556969"/>
              <a:ext cx="4559766" cy="324986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647" y="2556969"/>
                <a:ext cx="4559766" cy="32498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354853" y="1574221"/>
            <a:ext cx="5066381" cy="44895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56536"/>
              </p:ext>
            </p:extLst>
          </p:nvPr>
        </p:nvGraphicFramePr>
        <p:xfrm>
          <a:off x="6582282" y="1842162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1092526" y="1768452"/>
            <a:ext cx="4675951" cy="625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893990" y="1842162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분기실적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1D38-EAC5-CCF7-11A5-9A64E35E9E9E}"/>
              </a:ext>
            </a:extLst>
          </p:cNvPr>
          <p:cNvSpPr txBox="1"/>
          <p:nvPr/>
        </p:nvSpPr>
        <p:spPr>
          <a:xfrm>
            <a:off x="1026696" y="23939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#</a:t>
            </a:r>
            <a:r>
              <a:rPr lang="ko-KR" altLang="en-US" sz="4000" b="1" dirty="0">
                <a:solidFill>
                  <a:schemeClr val="bg1"/>
                </a:solidFill>
              </a:rPr>
              <a:t>선택과 집중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1026696" y="3101852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개발 분야 공모전에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r>
              <a:rPr lang="ko-KR" altLang="en-US" sz="7200" b="1" dirty="0">
                <a:solidFill>
                  <a:schemeClr val="bg1"/>
                </a:solidFill>
              </a:rPr>
              <a:t>집중하면 어떨까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202034017 </a:t>
            </a:r>
            <a:r>
              <a:rPr lang="ko-KR" altLang="en-US" dirty="0"/>
              <a:t>최영수 앱 기획 발표자료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48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879039" y="2690355"/>
            <a:ext cx="9110186" cy="1086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</a:rPr>
              <a:t>팀 </a:t>
            </a:r>
            <a:r>
              <a:rPr lang="ko-KR" altLang="en-US" sz="4800" b="1" dirty="0" err="1">
                <a:solidFill>
                  <a:schemeClr val="bg1"/>
                </a:solidFill>
              </a:rPr>
              <a:t>모집기능</a:t>
            </a:r>
            <a:r>
              <a:rPr lang="ko-KR" altLang="en-US" sz="4800" b="1" dirty="0">
                <a:solidFill>
                  <a:schemeClr val="bg1"/>
                </a:solidFill>
              </a:rPr>
              <a:t> 참여율이 저조하다</a:t>
            </a:r>
          </a:p>
        </p:txBody>
      </p:sp>
    </p:spTree>
    <p:extLst>
      <p:ext uri="{BB962C8B-B14F-4D97-AF65-F5344CB8AC3E}">
        <p14:creationId xmlns:p14="http://schemas.microsoft.com/office/powerpoint/2010/main" val="3823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3281900620"/>
              </p:ext>
            </p:extLst>
          </p:nvPr>
        </p:nvGraphicFramePr>
        <p:xfrm>
          <a:off x="472465" y="2937696"/>
          <a:ext cx="5191237" cy="318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5985163" y="2388120"/>
            <a:ext cx="5800437" cy="1569660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IT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 공모전 또한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늘어나고 있다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49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52709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(n=3318) 7.414%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(n=3460) 8.294%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운영 공모전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(n=3477) 8.311%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4828" y="1591812"/>
            <a:ext cx="4761571" cy="6299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IT/</a:t>
            </a:r>
            <a:r>
              <a:rPr lang="ko-KR" altLang="en-US" dirty="0">
                <a:solidFill>
                  <a:srgbClr val="FF0000"/>
                </a:solidFill>
              </a:rPr>
              <a:t>빅데이터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공모전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575538" y="2299830"/>
            <a:ext cx="4001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95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E70CC81-10F6-453E-9077-39F9FFB08379}"/>
              </a:ext>
            </a:extLst>
          </p:cNvPr>
          <p:cNvSpPr txBox="1">
            <a:spLocks/>
          </p:cNvSpPr>
          <p:nvPr/>
        </p:nvSpPr>
        <p:spPr>
          <a:xfrm>
            <a:off x="2431469" y="911020"/>
            <a:ext cx="9417638" cy="182179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/>
              <a:t>“</a:t>
            </a:r>
            <a:r>
              <a:rPr lang="ko-KR" altLang="en-US" sz="4400" b="1"/>
              <a:t>임금 격차</a:t>
            </a:r>
            <a:r>
              <a:rPr lang="en-US" altLang="ko-KR" sz="4400" b="1"/>
              <a:t>“, “</a:t>
            </a:r>
            <a:r>
              <a:rPr lang="ko-KR" altLang="en-US" sz="4400" b="1"/>
              <a:t>근로조건 열악</a:t>
            </a:r>
            <a:r>
              <a:rPr lang="en-US" altLang="ko-KR" sz="4400" b="1"/>
              <a:t>“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400" b="1"/>
              <a:t>청년들은 대기업을 바라본다</a:t>
            </a:r>
            <a:r>
              <a:rPr lang="en-US" altLang="ko-KR" sz="4400" b="1"/>
              <a:t>!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B1D2B-75AA-9981-2FE6-239CC738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1" y="3049077"/>
            <a:ext cx="3276026" cy="2489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58851-ECC1-13C5-80E6-3DAE881F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01" y="3394526"/>
            <a:ext cx="2350706" cy="282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BFA5B9C-0377-12E6-9256-6BA6ED17DA0C}"/>
              </a:ext>
            </a:extLst>
          </p:cNvPr>
          <p:cNvSpPr txBox="1">
            <a:spLocks/>
          </p:cNvSpPr>
          <p:nvPr/>
        </p:nvSpPr>
        <p:spPr>
          <a:xfrm>
            <a:off x="4062495" y="3294936"/>
            <a:ext cx="2119805" cy="120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◀청년층의 중소기업 기피에 대한 뉴스 기사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연합뉴스</a:t>
            </a:r>
            <a:r>
              <a:rPr lang="en-US" altLang="ko-KR" sz="1200" dirty="0"/>
              <a:t>)</a:t>
            </a:r>
            <a:r>
              <a:rPr lang="ko-KR" altLang="en-US" sz="1200" dirty="0"/>
              <a:t> 청년 중소기업 </a:t>
            </a:r>
            <a:endParaRPr lang="en-US" altLang="ko-KR" sz="1200" dirty="0"/>
          </a:p>
          <a:p>
            <a:r>
              <a:rPr lang="ko-KR" altLang="en-US" sz="1200" dirty="0"/>
              <a:t>기피</a:t>
            </a:r>
            <a:r>
              <a:rPr lang="en-US" altLang="ko-KR" sz="1200" dirty="0"/>
              <a:t>… </a:t>
            </a:r>
            <a:r>
              <a:rPr lang="ko-KR" altLang="en-US" sz="1200" dirty="0"/>
              <a:t>대기업과 임금 격차</a:t>
            </a:r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배 </a:t>
            </a:r>
            <a:r>
              <a:rPr lang="en-US" altLang="ko-KR" sz="1200" dirty="0"/>
              <a:t>· </a:t>
            </a:r>
            <a:r>
              <a:rPr lang="ko-KR" altLang="en-US" sz="1200" dirty="0"/>
              <a:t>근로조건 열악</a:t>
            </a:r>
            <a:r>
              <a:rPr lang="en-US" altLang="ko-KR" sz="1200" dirty="0"/>
              <a:t>,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C641340-F181-F4E8-FDD5-D9E6A8E25087}"/>
              </a:ext>
            </a:extLst>
          </p:cNvPr>
          <p:cNvSpPr txBox="1">
            <a:spLocks/>
          </p:cNvSpPr>
          <p:nvPr/>
        </p:nvSpPr>
        <p:spPr>
          <a:xfrm>
            <a:off x="6741169" y="4188321"/>
            <a:ext cx="2521254" cy="159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200" dirty="0"/>
              <a:t>[</a:t>
            </a:r>
            <a:r>
              <a:rPr lang="ko-KR" altLang="en-US" sz="1200" dirty="0"/>
              <a:t>대졸자들은 왜</a:t>
            </a:r>
            <a:r>
              <a:rPr lang="en-US" altLang="ko-KR" sz="1200" dirty="0"/>
              <a:t> </a:t>
            </a:r>
            <a:r>
              <a:rPr lang="ko-KR" altLang="en-US" sz="1200" dirty="0"/>
              <a:t>중소기업을</a:t>
            </a:r>
            <a:endParaRPr lang="en-US" altLang="ko-KR" sz="1200" dirty="0"/>
          </a:p>
          <a:p>
            <a:pPr algn="r"/>
            <a:r>
              <a:rPr lang="ko-KR" altLang="en-US" sz="1200" dirty="0"/>
              <a:t>기피하는가</a:t>
            </a:r>
            <a:r>
              <a:rPr lang="en-US" altLang="ko-KR" sz="1200" dirty="0"/>
              <a:t>?] </a:t>
            </a:r>
            <a:r>
              <a:rPr lang="ko-KR" altLang="en-US" sz="1200" dirty="0"/>
              <a:t>에 대한 논문▶</a:t>
            </a:r>
            <a:endParaRPr lang="en-US" altLang="ko-KR" sz="1200" dirty="0"/>
          </a:p>
          <a:p>
            <a:endParaRPr lang="en-US" altLang="ko-KR" sz="1200" dirty="0"/>
          </a:p>
          <a:p>
            <a:pPr algn="r"/>
            <a:r>
              <a:rPr lang="ko-KR" altLang="en-US" sz="1200" dirty="0"/>
              <a:t>경기대학교 직업학과</a:t>
            </a:r>
            <a:endParaRPr lang="en-US" altLang="ko-KR" sz="1200" dirty="0"/>
          </a:p>
          <a:p>
            <a:pPr algn="r"/>
            <a:r>
              <a:rPr lang="ko-KR" altLang="en-US" sz="1200" dirty="0"/>
              <a:t>강순희 교수</a:t>
            </a:r>
            <a:endParaRPr lang="en-US" altLang="ko-KR" sz="1200" dirty="0"/>
          </a:p>
          <a:p>
            <a:pPr algn="r"/>
            <a:endParaRPr lang="en-US" altLang="ko-KR" sz="1200" dirty="0"/>
          </a:p>
          <a:p>
            <a:pPr algn="r"/>
            <a:r>
              <a:rPr lang="ko-KR" altLang="en-US" sz="1200" dirty="0"/>
              <a:t>한국고용정보원  </a:t>
            </a:r>
            <a:endParaRPr lang="en-US" altLang="ko-KR" sz="1200" dirty="0"/>
          </a:p>
          <a:p>
            <a:pPr algn="r"/>
            <a:r>
              <a:rPr lang="ko-KR" altLang="en-US" sz="1200" dirty="0" err="1"/>
              <a:t>안준기</a:t>
            </a:r>
            <a:r>
              <a:rPr lang="ko-KR" altLang="en-US" sz="1200" dirty="0"/>
              <a:t> 연구위원</a:t>
            </a:r>
            <a:endParaRPr lang="en-US" altLang="ko-KR" sz="1200" dirty="0"/>
          </a:p>
        </p:txBody>
      </p:sp>
      <p:pic>
        <p:nvPicPr>
          <p:cNvPr id="11" name="Picture 2" descr="취업난 속에 중소기업 69%는 '인력부족' 호소">
            <a:extLst>
              <a:ext uri="{FF2B5EF4-FFF2-40B4-BE49-F238E27FC236}">
                <a16:creationId xmlns:a16="http://schemas.microsoft.com/office/drawing/2014/main" id="{7A4A9F41-4CEF-1AD7-11D8-09A39659E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5216" y="4543208"/>
            <a:ext cx="2350706" cy="204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AC82BFF-8787-D94C-8691-A38623BD5728}"/>
              </a:ext>
            </a:extLst>
          </p:cNvPr>
          <p:cNvSpPr txBox="1">
            <a:spLocks/>
          </p:cNvSpPr>
          <p:nvPr/>
        </p:nvSpPr>
        <p:spPr>
          <a:xfrm>
            <a:off x="4824860" y="5035471"/>
            <a:ext cx="2119805" cy="1207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◀</a:t>
            </a:r>
            <a:r>
              <a:rPr lang="ko-KR" altLang="en-US" sz="1200" dirty="0" err="1"/>
              <a:t>잡코리아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중소기업 인력부족 현황</a:t>
            </a:r>
            <a:r>
              <a:rPr lang="en-US" altLang="ko-KR" sz="1200" dirty="0"/>
              <a:t>]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214</a:t>
            </a:r>
            <a:r>
              <a:rPr lang="ko-KR" altLang="en-US" sz="1200" dirty="0"/>
              <a:t>개 중소기업 대상</a:t>
            </a:r>
            <a:endParaRPr lang="en-US" altLang="ko-KR" sz="1200" dirty="0"/>
          </a:p>
          <a:p>
            <a:r>
              <a:rPr lang="ko-KR" altLang="en-US" sz="1200" dirty="0"/>
              <a:t>조사결과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376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4172343" y="895698"/>
            <a:ext cx="7803634" cy="1323439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대학생이 공모전에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더 많이 참가하고 있다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50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891945663"/>
              </p:ext>
            </p:extLst>
          </p:nvPr>
        </p:nvGraphicFramePr>
        <p:xfrm>
          <a:off x="330895" y="2470403"/>
          <a:ext cx="4321004" cy="4231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원형 화살표 14"/>
          <p:cNvSpPr/>
          <p:nvPr/>
        </p:nvSpPr>
        <p:spPr>
          <a:xfrm rot="10800000" flipH="1">
            <a:off x="619867" y="2003694"/>
            <a:ext cx="3956360" cy="3103798"/>
          </a:xfrm>
          <a:prstGeom prst="circularArrow">
            <a:avLst>
              <a:gd name="adj1" fmla="val 12500"/>
              <a:gd name="adj2" fmla="val 1113000"/>
              <a:gd name="adj3" fmla="val 20457681"/>
              <a:gd name="adj4" fmla="val 13831546"/>
              <a:gd name="adj5" fmla="val 12500"/>
            </a:avLst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317023" y="2003694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Outcampus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Trend Report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대학내일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대연구소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79070" y="3405377"/>
            <a:ext cx="7096907" cy="23614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2021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년부터 지난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년간 공모전 참여율이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지속상승하는 추세이며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2022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(34.9%)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대비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2023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 공모전 참여율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(39.9%)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5%p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상승함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대학내일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20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대연구소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대학생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600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명 대상 설문조사 결과</a:t>
            </a:r>
          </a:p>
        </p:txBody>
      </p:sp>
    </p:spTree>
    <p:extLst>
      <p:ext uri="{BB962C8B-B14F-4D97-AF65-F5344CB8AC3E}">
        <p14:creationId xmlns:p14="http://schemas.microsoft.com/office/powerpoint/2010/main" val="36613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46" y="2882900"/>
            <a:ext cx="5564070" cy="34774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42216" y="2882900"/>
            <a:ext cx="1849601" cy="347743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◀실제 운영중인 공모전 관련 사이트 화면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400" b="1" dirty="0">
                <a:solidFill>
                  <a:schemeClr val="tx1"/>
                </a:solidFill>
              </a:rPr>
              <a:t>필터 기능이 없어서 원하는 모집 글을 골라볼 수 없다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예를 들어 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 err="1">
                <a:solidFill>
                  <a:schemeClr val="tx1"/>
                </a:solidFill>
              </a:rPr>
              <a:t>청춘터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ko-KR" altLang="en-US" sz="1200" b="1" dirty="0">
                <a:solidFill>
                  <a:schemeClr val="tx1"/>
                </a:solidFill>
              </a:rPr>
              <a:t>가 어떤 공모전인지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이 글을 올린 사람이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어떤 팀원을 원하는지 </a:t>
            </a:r>
            <a:r>
              <a:rPr lang="ko-KR" altLang="en-US" sz="1200" b="1" dirty="0" err="1">
                <a:solidFill>
                  <a:schemeClr val="tx1"/>
                </a:solidFill>
              </a:rPr>
              <a:t>게시글에</a:t>
            </a:r>
            <a:r>
              <a:rPr lang="ko-KR" altLang="en-US" sz="1200" b="1" dirty="0">
                <a:solidFill>
                  <a:schemeClr val="tx1"/>
                </a:solidFill>
              </a:rPr>
              <a:t> 들어가서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200" b="1" dirty="0">
                <a:solidFill>
                  <a:schemeClr val="tx1"/>
                </a:solidFill>
              </a:rPr>
              <a:t>내용을 확인 해야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51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470176" y="889152"/>
            <a:ext cx="9698456" cy="1754326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공모전 관련 앱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사이트들은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사용자가 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“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공모전에 나갈 팀</a:t>
            </a:r>
            <a:r>
              <a:rPr lang="en-US" altLang="ko-KR" sz="2400" b="1" dirty="0">
                <a:solidFill>
                  <a:srgbClr val="E41ADA"/>
                </a:solidFill>
                <a:latin typeface="+mj-lt"/>
              </a:rPr>
              <a:t>”</a:t>
            </a:r>
            <a:r>
              <a:rPr lang="ko-KR" altLang="en-US" sz="2400" b="1" dirty="0">
                <a:solidFill>
                  <a:srgbClr val="E41ADA"/>
                </a:solidFill>
                <a:latin typeface="+mj-lt"/>
              </a:rPr>
              <a:t>을 구하는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보다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+mj-lt"/>
              </a:rPr>
              <a:t>다양한 분야의 공모전에 대한 정보를 제공하는 것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에 집중하고 있다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200183" y="4158381"/>
            <a:ext cx="7791634" cy="156966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팀원 모집</a:t>
            </a:r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에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집중하는 앱이 필요하다</a:t>
            </a:r>
            <a:r>
              <a:rPr lang="en-US" altLang="ko-KR" sz="4800" b="1" dirty="0">
                <a:solidFill>
                  <a:schemeClr val="tx1"/>
                </a:solidFill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56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440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1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9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074386" y="3465003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682402" y="46116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8930173" y="4611616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7905607" y="2246384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53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54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055855" y="3352052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#KEYWORD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2619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2619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78528" y="141325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078527" y="4055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57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A5F181-CD14-2C13-83C3-A8F9A056216D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B0EAEF-99D5-D094-D1FC-CEAD62E44C82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6057-13D4-C3B9-5BCF-F892AB6378F6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77524-27BC-1ED4-C0C9-BD2E7F56B78D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35386-03D9-93B4-1234-5ED415BEFB2D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D52D35-A0B2-7E63-861A-2BDBD05C5304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ADC5C1-66DC-300C-DB2C-FDE1A7DEF0AD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74926B-AA8B-1381-F869-DBA4E0A00A1C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662FB1-BE7E-8CEC-953C-94EEC6AAFC42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FE5077-7E57-A288-5F9C-2781899368F5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DEF0E0-41AB-D43A-683A-0C18061A3E4D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C09F79-D53A-3ED1-D747-54F88F553A84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C5AC17B4-D0F4-63F4-D307-CD9CF5C00538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1F19CB-B833-C7C8-F33A-4F59176372D0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088CA8-17CF-6C08-5E2C-3CFB09433D90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11DC0D78-2E9F-510D-10B4-E22CBBA4EFE0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907D71A-22CA-3CCB-D9BC-61FFFB6809AC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86539B1-4368-0557-10A1-DCA8C3EE501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A0B94042-39B3-5D5F-15DA-FCAF1516FC2F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245C3FF-0DD7-E8E5-BAEF-BE4E93F25F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ED88E2-9CC8-DD37-5442-23BC0660AD5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C6F2AA5-7F80-60A9-8636-5BEEE53A3479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266D223-6603-323B-FB29-B1515FD41B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E9F80F6-9C68-F917-CA1C-4910A981391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0DF22C7-BB86-2521-BDB6-1CBEFE2A2122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D98099E-CF30-DDC1-A773-61BAEEAFE81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CE1A5E-FCE6-63F4-F72E-AB03AC4229F3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76287A7-87B7-6C1E-5345-C6A399993D87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F922B83-2B25-0B3C-143B-0AC6B3C186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0E8AD2B-8898-E656-C2C2-B0C85DFC95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0BDF92E-F18A-F61A-4315-DBE35DF1210C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7DACF76-1A5E-FE46-4401-F1EB4A114C37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C32EC29-02D3-3C50-9C4B-94981894010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12D4CAB3-6B22-9EBA-7BA7-59B742B1C210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A6895B8-F78B-E2E5-FDAA-071FA5E8A3FF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FDD2E70-D2B2-9D73-D147-40A14CBBBCA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2957E35-7DE0-342A-E759-412A09264775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BAE86B-B850-C50B-EE6F-92DC6D9BEB8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B85D100-3138-4093-050E-2CF5ECA55889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C0E911-BEBF-7F58-F0E3-60EF6FFE640E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853733-0F87-99E1-3996-4041050210E0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0F6DEA1-3943-2875-9C21-2DEF626B7EB5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421327" y="1538826"/>
            <a:ext cx="4351727" cy="44036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양쪽 대괄호 255">
            <a:extLst>
              <a:ext uri="{FF2B5EF4-FFF2-40B4-BE49-F238E27FC236}">
                <a16:creationId xmlns:a16="http://schemas.microsoft.com/office/drawing/2014/main" id="{F6BFE7E6-72A4-5A2E-A2D7-0FFAB4A3F193}"/>
              </a:ext>
            </a:extLst>
          </p:cNvPr>
          <p:cNvSpPr/>
          <p:nvPr/>
        </p:nvSpPr>
        <p:spPr>
          <a:xfrm>
            <a:off x="832513" y="1940446"/>
            <a:ext cx="3562066" cy="115546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52EBF10-F552-3156-2E56-4C2F007B5E29}"/>
              </a:ext>
            </a:extLst>
          </p:cNvPr>
          <p:cNvSpPr txBox="1"/>
          <p:nvPr/>
        </p:nvSpPr>
        <p:spPr>
          <a:xfrm>
            <a:off x="832514" y="3662872"/>
            <a:ext cx="3562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그리워 멀리 하나에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무엇인지 별에도 어머니 이름자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슬퍼하는 너무나 위에 된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없이 별에도 이름을 나는 풀이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부끄러운 시와 계절이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나의 묻힌 속의 이웃 하나의 사랑과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위에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별 불러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이제 것은 별들을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된 슬퍼하는 못 별 시인의 사랑과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멀리 그러나 이런 겨울이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58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8542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59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8F6D2-B7F8-1642-BE7B-27BBE17EBF33}"/>
              </a:ext>
            </a:extLst>
          </p:cNvPr>
          <p:cNvSpPr txBox="1"/>
          <p:nvPr/>
        </p:nvSpPr>
        <p:spPr>
          <a:xfrm>
            <a:off x="6179736" y="2076224"/>
            <a:ext cx="5364162" cy="2554545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대 대학생은 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포트폴리오를 위해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+mj-lt"/>
              </a:rPr>
              <a:t>공모전에 더 많이 참가하고 있다</a:t>
            </a:r>
            <a:r>
              <a:rPr lang="en-US" altLang="ko-KR" sz="4000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AFCBC4-D750-5F11-99CB-BE54E8C53C55}"/>
              </a:ext>
            </a:extLst>
          </p:cNvPr>
          <p:cNvGrpSpPr/>
          <p:nvPr/>
        </p:nvGrpSpPr>
        <p:grpSpPr>
          <a:xfrm>
            <a:off x="1202997" y="1445475"/>
            <a:ext cx="4001751" cy="3967050"/>
            <a:chOff x="1281344" y="2420043"/>
            <a:chExt cx="4001751" cy="39670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BBACEA-DE73-BCA9-F455-DA98033F1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25" t="34092" r="1921" b="6124"/>
            <a:stretch/>
          </p:blipFill>
          <p:spPr>
            <a:xfrm>
              <a:off x="1371382" y="2420043"/>
              <a:ext cx="3642155" cy="39670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3E2333-EF83-BA82-602C-3140FA9CC75C}"/>
                </a:ext>
              </a:extLst>
            </p:cNvPr>
            <p:cNvSpPr/>
            <p:nvPr/>
          </p:nvSpPr>
          <p:spPr>
            <a:xfrm>
              <a:off x="1391478" y="3875988"/>
              <a:ext cx="3552117" cy="14872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FD215F68-7852-622E-D970-EB93C84E6933}"/>
                </a:ext>
              </a:extLst>
            </p:cNvPr>
            <p:cNvSpPr/>
            <p:nvPr/>
          </p:nvSpPr>
          <p:spPr>
            <a:xfrm rot="15697304">
              <a:off x="2923601" y="3460500"/>
              <a:ext cx="447675" cy="2726271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E4994C-1BFD-8BC9-E0FF-27009644FC9A}"/>
                </a:ext>
              </a:extLst>
            </p:cNvPr>
            <p:cNvSpPr/>
            <p:nvPr/>
          </p:nvSpPr>
          <p:spPr>
            <a:xfrm>
              <a:off x="1281344" y="2982012"/>
              <a:ext cx="3716656" cy="85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6AC3C5-4994-9510-3738-093C0677944A}"/>
                </a:ext>
              </a:extLst>
            </p:cNvPr>
            <p:cNvSpPr txBox="1"/>
            <p:nvPr/>
          </p:nvSpPr>
          <p:spPr>
            <a:xfrm flipH="1">
              <a:off x="1281344" y="3455453"/>
              <a:ext cx="40017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2024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Outcampus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Trend Report (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대학내일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대연구소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9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60</a:t>
            </a:fld>
            <a:endParaRPr lang="en-US" altLang="ko-KR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1571813" y="15083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공모전 참가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975761" y="24228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모집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475628" y="5626301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개발팀 구성 완료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745425" y="1333322"/>
            <a:ext cx="5817925" cy="3384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6155339" y="2828925"/>
            <a:ext cx="5017486" cy="1828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팀이 답변한 설문조사 결과에 따르면 한국 콘텐츠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진흥원이 주최하는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개발 공모전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GIGDC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참가해온 팀의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i="1" u="sng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82. 1%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가 지인과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함께 참가한 것으로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i="1" u="sng" spc="-150" dirty="0">
                <a:solidFill>
                  <a:schemeClr val="accent1"/>
                </a:solidFill>
                <a:latin typeface="+mn-ea"/>
              </a:rPr>
              <a:t>나타났다</a:t>
            </a:r>
            <a:r>
              <a:rPr lang="en-US" altLang="ko-KR" i="1" u="sng" spc="-150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인터넷 게시판</a:t>
            </a:r>
            <a:r>
              <a:rPr lang="en-US" altLang="ko-KR" sz="1600" spc="-15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rgbClr val="FF0000"/>
                </a:solidFill>
                <a:latin typeface="+mn-ea"/>
              </a:rPr>
              <a:t>모집 사이트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등을 사용해 참가자를 모집한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중 </a:t>
            </a:r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17.9%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상대적으로 적은 숫자를 보여줬다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6155339" y="1675352"/>
            <a:ext cx="469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공모전 참가자들의 인원 구성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6063832" y="2404368"/>
            <a:ext cx="48708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4056BC-9E00-A823-0B8A-3B3E8C72A6AD}"/>
              </a:ext>
            </a:extLst>
          </p:cNvPr>
          <p:cNvGrpSpPr/>
          <p:nvPr/>
        </p:nvGrpSpPr>
        <p:grpSpPr>
          <a:xfrm>
            <a:off x="2977427" y="3377026"/>
            <a:ext cx="1654154" cy="1393934"/>
            <a:chOff x="1048821" y="3377026"/>
            <a:chExt cx="1654154" cy="13939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048821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48821" y="3600263"/>
              <a:ext cx="16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온라인에서 팀원 모집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1067109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17.9%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(45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61DCD2-ACD0-06FC-CEEE-8973FD5CBE84}"/>
              </a:ext>
            </a:extLst>
          </p:cNvPr>
          <p:cNvGrpSpPr/>
          <p:nvPr/>
        </p:nvGrpSpPr>
        <p:grpSpPr>
          <a:xfrm>
            <a:off x="965923" y="3377026"/>
            <a:ext cx="1888648" cy="1393934"/>
            <a:chOff x="2931508" y="3377026"/>
            <a:chExt cx="1888648" cy="1393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3057899" y="3377026"/>
              <a:ext cx="1635866" cy="1341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2931508" y="3603498"/>
              <a:ext cx="188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대학 동기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친구로 구성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1CAAA-3FA7-08A1-4946-5B8AA2F80928}"/>
                </a:ext>
              </a:extLst>
            </p:cNvPr>
            <p:cNvSpPr txBox="1"/>
            <p:nvPr/>
          </p:nvSpPr>
          <p:spPr>
            <a:xfrm>
              <a:off x="3078285" y="4247740"/>
              <a:ext cx="163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82.1%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(206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 flipH="1">
            <a:off x="875129" y="4790959"/>
            <a:ext cx="4001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587847" y="5104827"/>
            <a:ext cx="6152470" cy="1093876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E41ADA"/>
                </a:solidFill>
              </a:rPr>
              <a:t>어떤 방식이 더 좋은 성과를 냈을까</a:t>
            </a:r>
            <a:r>
              <a:rPr lang="en-US" altLang="ko-KR" sz="2600" b="1" dirty="0">
                <a:solidFill>
                  <a:srgbClr val="E41ADA"/>
                </a:solidFill>
              </a:rPr>
              <a:t>?</a:t>
            </a:r>
            <a:endParaRPr lang="ko-KR" altLang="en-US" sz="2600" b="1" dirty="0">
              <a:solidFill>
                <a:srgbClr val="E41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392416"/>
            <a:ext cx="5551407" cy="44652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709921" y="318731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709921" y="3187312"/>
            <a:ext cx="1450743" cy="396095"/>
            <a:chOff x="1061545" y="3608990"/>
            <a:chExt cx="1837754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1662088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2" y="3608990"/>
              <a:ext cx="1375297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709921" y="43002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709921" y="4300200"/>
            <a:ext cx="2947679" cy="396095"/>
            <a:chOff x="2438787" y="2279645"/>
            <a:chExt cx="4584472" cy="536896"/>
          </a:xfrm>
          <a:solidFill>
            <a:schemeClr val="bg1">
              <a:lumMod val="50000"/>
            </a:schemeClr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2" y="2279645"/>
              <a:ext cx="4167297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601450" y="408767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2093000" y="29836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A69019-5D82-A078-5A3A-FB139122C66E}"/>
              </a:ext>
            </a:extLst>
          </p:cNvPr>
          <p:cNvGrpSpPr/>
          <p:nvPr/>
        </p:nvGrpSpPr>
        <p:grpSpPr>
          <a:xfrm>
            <a:off x="6253005" y="1982969"/>
            <a:ext cx="5534814" cy="1417242"/>
            <a:chOff x="6253005" y="1401075"/>
            <a:chExt cx="5534814" cy="1417242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A991C76-6EFD-4413-46AB-B02A8790E8D0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6F72313-A917-DF39-B3A4-E72DEE53E82C}"/>
                </a:ext>
              </a:extLst>
            </p:cNvPr>
            <p:cNvSpPr/>
            <p:nvPr/>
          </p:nvSpPr>
          <p:spPr>
            <a:xfrm>
              <a:off x="6253005" y="1401075"/>
              <a:ext cx="1003659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DB4815C-6267-8004-48E5-FB062CD40BBB}"/>
                </a:ext>
              </a:extLst>
            </p:cNvPr>
            <p:cNvSpPr txBox="1"/>
            <p:nvPr/>
          </p:nvSpPr>
          <p:spPr>
            <a:xfrm>
              <a:off x="6261305" y="1878863"/>
              <a:ext cx="1003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지인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DFBE12E-D9ED-F905-B57C-6E69A6949FDC}"/>
                </a:ext>
              </a:extLst>
            </p:cNvPr>
            <p:cNvSpPr txBox="1"/>
            <p:nvPr/>
          </p:nvSpPr>
          <p:spPr>
            <a:xfrm>
              <a:off x="7415188" y="1572427"/>
              <a:ext cx="42167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대학 동기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친구로 구성된 팀의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숫자는 </a:t>
              </a:r>
              <a:endParaRPr lang="en-US" altLang="ko-KR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206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개 팀으로 가장 흔한 팀 구성이지만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</a:t>
              </a:r>
            </a:p>
            <a:p>
              <a:pPr algn="just"/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공모전 수상작 비율은 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21.8%</a:t>
              </a:r>
              <a:r>
                <a:rPr lang="ko-KR" altLang="en-US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로 인터넷 기반의 팀보다 저조한 성적을 보인다</a:t>
              </a:r>
              <a:r>
                <a:rPr lang="en-US" altLang="ko-KR" sz="1600" spc="-1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  </a:t>
              </a:r>
              <a:endParaRPr lang="ko-KR" altLang="en-US" sz="1600" spc="-1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D60FC-FFED-AA39-B061-893F35494E60}"/>
              </a:ext>
            </a:extLst>
          </p:cNvPr>
          <p:cNvGrpSpPr/>
          <p:nvPr/>
        </p:nvGrpSpPr>
        <p:grpSpPr>
          <a:xfrm>
            <a:off x="6121391" y="3750807"/>
            <a:ext cx="5674726" cy="1417242"/>
            <a:chOff x="6121391" y="3095025"/>
            <a:chExt cx="5674726" cy="1417242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410D703-7A21-4D21-BC92-8F0EEC0937D6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1008F8F-9D68-8A2A-9CF3-C6325C3E0919}"/>
                </a:ext>
              </a:extLst>
            </p:cNvPr>
            <p:cNvSpPr/>
            <p:nvPr/>
          </p:nvSpPr>
          <p:spPr>
            <a:xfrm>
              <a:off x="6253005" y="3095025"/>
              <a:ext cx="1003659" cy="14172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B5C84C0-D1B5-73BE-4554-52B27A64F95F}"/>
                </a:ext>
              </a:extLst>
            </p:cNvPr>
            <p:cNvSpPr txBox="1"/>
            <p:nvPr/>
          </p:nvSpPr>
          <p:spPr>
            <a:xfrm>
              <a:off x="6121391" y="3543400"/>
              <a:ext cx="1285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온라인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74D6C1D-A29B-C363-F1FD-6B98339A7C76}"/>
                </a:ext>
              </a:extLst>
            </p:cNvPr>
            <p:cNvSpPr txBox="1"/>
            <p:nvPr/>
          </p:nvSpPr>
          <p:spPr>
            <a:xfrm>
              <a:off x="7415188" y="3374201"/>
              <a:ext cx="4216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총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개 팀으로 더 적은 인기도를 가졌지만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수상작 비율은 지인들로 이루어진 팀 대비 </a:t>
              </a:r>
              <a:endParaRPr lang="en-US" altLang="ko-KR" sz="1600" spc="-1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배에 가까운 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ko-KR" altLang="en-US" sz="1600" spc="-150" dirty="0">
                  <a:solidFill>
                    <a:schemeClr val="bg1">
                      <a:lumMod val="50000"/>
                    </a:schemeClr>
                  </a:solidFill>
                </a:rPr>
                <a:t>로 뛰어난 모습을 보여준다</a:t>
              </a:r>
              <a:r>
                <a:rPr lang="en-US" altLang="ko-KR" sz="1600" spc="-15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600" spc="-1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62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2DB13-2BA5-2A6F-08C4-2DA4CD53CBF9}"/>
              </a:ext>
            </a:extLst>
          </p:cNvPr>
          <p:cNvSpPr txBox="1"/>
          <p:nvPr/>
        </p:nvSpPr>
        <p:spPr>
          <a:xfrm flipH="1">
            <a:off x="671866" y="5170040"/>
            <a:ext cx="4922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2016~2023 GIGDC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참가 팀 대상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거짓자료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응답인 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84D4-BFEA-AF17-1D4F-184638ACBF6D}"/>
              </a:ext>
            </a:extLst>
          </p:cNvPr>
          <p:cNvSpPr txBox="1"/>
          <p:nvPr/>
        </p:nvSpPr>
        <p:spPr>
          <a:xfrm>
            <a:off x="2787890" y="3736107"/>
            <a:ext cx="23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60%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D2Coding"/>
                <a:cs typeface="+mn-cs"/>
              </a:rPr>
              <a:t>27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/45)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13461-45D7-144B-6AEF-808B9E9527D9}"/>
              </a:ext>
            </a:extLst>
          </p:cNvPr>
          <p:cNvSpPr txBox="1"/>
          <p:nvPr/>
        </p:nvSpPr>
        <p:spPr>
          <a:xfrm>
            <a:off x="1074990" y="2646375"/>
            <a:ext cx="282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21.8%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(45/206)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87471-CE9E-0520-45A7-535BB4E834C4}"/>
              </a:ext>
            </a:extLst>
          </p:cNvPr>
          <p:cNvSpPr txBox="1"/>
          <p:nvPr/>
        </p:nvSpPr>
        <p:spPr>
          <a:xfrm>
            <a:off x="742609" y="3179922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지인들로 구성된 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3798A-17A9-8A51-520C-4027B820325A}"/>
              </a:ext>
            </a:extLst>
          </p:cNvPr>
          <p:cNvSpPr/>
          <p:nvPr/>
        </p:nvSpPr>
        <p:spPr>
          <a:xfrm>
            <a:off x="1135818" y="1602044"/>
            <a:ext cx="3994996" cy="7570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9D3C3-5609-D7C1-272D-9E2854A20421}"/>
              </a:ext>
            </a:extLst>
          </p:cNvPr>
          <p:cNvSpPr txBox="1"/>
          <p:nvPr/>
        </p:nvSpPr>
        <p:spPr>
          <a:xfrm>
            <a:off x="1135818" y="1749844"/>
            <a:ext cx="39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2">
                    <a:lumMod val="25000"/>
                  </a:schemeClr>
                </a:solidFill>
              </a:rPr>
              <a:t>공모전 수상작 비율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C010D-779C-A28F-5792-6BF73543CFF7}"/>
              </a:ext>
            </a:extLst>
          </p:cNvPr>
          <p:cNvSpPr txBox="1"/>
          <p:nvPr/>
        </p:nvSpPr>
        <p:spPr>
          <a:xfrm>
            <a:off x="734309" y="4310177"/>
            <a:ext cx="4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온라인으로 모집한 팀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1537701" y="2083122"/>
            <a:ext cx="911659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419082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18672" y="3337311"/>
            <a:ext cx="2954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ko-KR" altLang="en-US" sz="3600" b="1" dirty="0">
                <a:solidFill>
                  <a:schemeClr val="bg1"/>
                </a:solidFill>
              </a:rPr>
              <a:t>온라인 모집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63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1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37" y="1"/>
            <a:ext cx="13609674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4" y="3101852"/>
            <a:ext cx="1045093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게임 개발팀은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왜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만들기 어려울까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2F090-B75E-4207-99B4-67C7023AC1D2}"/>
              </a:ext>
            </a:extLst>
          </p:cNvPr>
          <p:cNvSpPr/>
          <p:nvPr/>
        </p:nvSpPr>
        <p:spPr>
          <a:xfrm>
            <a:off x="609600" y="4754081"/>
            <a:ext cx="5486400" cy="1525945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E412C-8876-37E2-F927-68406F83345F}"/>
              </a:ext>
            </a:extLst>
          </p:cNvPr>
          <p:cNvSpPr/>
          <p:nvPr/>
        </p:nvSpPr>
        <p:spPr>
          <a:xfrm>
            <a:off x="6096000" y="4754081"/>
            <a:ext cx="5486400" cy="1525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15DB69-46B2-59A4-6935-949B4BD26C05}"/>
              </a:ext>
            </a:extLst>
          </p:cNvPr>
          <p:cNvSpPr/>
          <p:nvPr/>
        </p:nvSpPr>
        <p:spPr>
          <a:xfrm>
            <a:off x="280416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3EF2A0-87F0-AE25-EFA1-CB6FB0F6B692}"/>
              </a:ext>
            </a:extLst>
          </p:cNvPr>
          <p:cNvSpPr/>
          <p:nvPr/>
        </p:nvSpPr>
        <p:spPr>
          <a:xfrm>
            <a:off x="7193280" y="322813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F18CC8-3694-2E9C-3F34-1E9823C04CB0}"/>
              </a:ext>
            </a:extLst>
          </p:cNvPr>
          <p:cNvSpPr/>
          <p:nvPr/>
        </p:nvSpPr>
        <p:spPr>
          <a:xfrm>
            <a:off x="609600" y="1702191"/>
            <a:ext cx="2194560" cy="305188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52F8B-0AD3-CB62-6B12-91159C09088F}"/>
              </a:ext>
            </a:extLst>
          </p:cNvPr>
          <p:cNvSpPr/>
          <p:nvPr/>
        </p:nvSpPr>
        <p:spPr>
          <a:xfrm>
            <a:off x="280416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FD254-0348-5E3D-4103-F4EB952FA9FA}"/>
              </a:ext>
            </a:extLst>
          </p:cNvPr>
          <p:cNvSpPr/>
          <p:nvPr/>
        </p:nvSpPr>
        <p:spPr>
          <a:xfrm>
            <a:off x="4998720" y="1702191"/>
            <a:ext cx="2194560" cy="305187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58FA1-47D1-ACCE-4DE7-F67CF217D3F9}"/>
              </a:ext>
            </a:extLst>
          </p:cNvPr>
          <p:cNvSpPr/>
          <p:nvPr/>
        </p:nvSpPr>
        <p:spPr>
          <a:xfrm>
            <a:off x="7193280" y="170219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EAA095-E018-0F4D-739D-59F68272FC8E}"/>
              </a:ext>
            </a:extLst>
          </p:cNvPr>
          <p:cNvSpPr/>
          <p:nvPr/>
        </p:nvSpPr>
        <p:spPr>
          <a:xfrm>
            <a:off x="9387840" y="170219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AFDB5-E616-5F50-ABC0-FAF30972CDB4}"/>
              </a:ext>
            </a:extLst>
          </p:cNvPr>
          <p:cNvSpPr txBox="1"/>
          <p:nvPr/>
        </p:nvSpPr>
        <p:spPr>
          <a:xfrm>
            <a:off x="609600" y="1184348"/>
            <a:ext cx="330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03D6B-444B-117D-4C83-691CCBC0FA4A}"/>
              </a:ext>
            </a:extLst>
          </p:cNvPr>
          <p:cNvSpPr txBox="1"/>
          <p:nvPr/>
        </p:nvSpPr>
        <p:spPr>
          <a:xfrm>
            <a:off x="5068374" y="17801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가치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57FF-0625-1BBB-8F7A-CD7B135B4152}"/>
              </a:ext>
            </a:extLst>
          </p:cNvPr>
          <p:cNvSpPr txBox="1"/>
          <p:nvPr/>
        </p:nvSpPr>
        <p:spPr>
          <a:xfrm>
            <a:off x="2871597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활동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2E5464-6F12-B787-01F0-EC261361D82A}"/>
              </a:ext>
            </a:extLst>
          </p:cNvPr>
          <p:cNvSpPr txBox="1"/>
          <p:nvPr/>
        </p:nvSpPr>
        <p:spPr>
          <a:xfrm>
            <a:off x="687520" y="17928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핵심 파트너십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46AE7-8BB5-C88F-6F11-9B5F5B16FCC7}"/>
              </a:ext>
            </a:extLst>
          </p:cNvPr>
          <p:cNvSpPr txBox="1"/>
          <p:nvPr/>
        </p:nvSpPr>
        <p:spPr>
          <a:xfrm>
            <a:off x="7227051" y="17801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고객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4A6C4B-026A-B37C-6CAC-A71445D79796}"/>
              </a:ext>
            </a:extLst>
          </p:cNvPr>
          <p:cNvSpPr txBox="1"/>
          <p:nvPr/>
        </p:nvSpPr>
        <p:spPr>
          <a:xfrm>
            <a:off x="9423830" y="17801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BDCAF-9660-8705-1388-D3EB24496B49}"/>
              </a:ext>
            </a:extLst>
          </p:cNvPr>
          <p:cNvSpPr txBox="1"/>
          <p:nvPr/>
        </p:nvSpPr>
        <p:spPr>
          <a:xfrm>
            <a:off x="2858897" y="32772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핵심 자원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94399D2-516F-D542-CEBD-AF244555705D}"/>
              </a:ext>
            </a:extLst>
          </p:cNvPr>
          <p:cNvSpPr txBox="1"/>
          <p:nvPr/>
        </p:nvSpPr>
        <p:spPr>
          <a:xfrm>
            <a:off x="7277851" y="3289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552933-EA7D-BD91-0E6C-00D1110B94D5}"/>
              </a:ext>
            </a:extLst>
          </p:cNvPr>
          <p:cNvSpPr txBox="1"/>
          <p:nvPr/>
        </p:nvSpPr>
        <p:spPr>
          <a:xfrm>
            <a:off x="674820" y="48351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비용 구조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5EE286-794B-5BF0-3E61-AB86222F87C4}"/>
              </a:ext>
            </a:extLst>
          </p:cNvPr>
          <p:cNvSpPr txBox="1"/>
          <p:nvPr/>
        </p:nvSpPr>
        <p:spPr>
          <a:xfrm>
            <a:off x="6173920" y="48224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416B7F-5C7C-8F28-334D-74386E89A232}"/>
              </a:ext>
            </a:extLst>
          </p:cNvPr>
          <p:cNvSpPr txBox="1"/>
          <p:nvPr/>
        </p:nvSpPr>
        <p:spPr>
          <a:xfrm>
            <a:off x="687520" y="2088509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Key Partners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C88784-E299-B8F1-3D38-52EB30422EE7}"/>
              </a:ext>
            </a:extLst>
          </p:cNvPr>
          <p:cNvSpPr txBox="1"/>
          <p:nvPr/>
        </p:nvSpPr>
        <p:spPr>
          <a:xfrm>
            <a:off x="2884297" y="209954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Activities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958504-C230-0280-F82A-C2801A4878D6}"/>
              </a:ext>
            </a:extLst>
          </p:cNvPr>
          <p:cNvSpPr txBox="1"/>
          <p:nvPr/>
        </p:nvSpPr>
        <p:spPr>
          <a:xfrm>
            <a:off x="5089994" y="2110573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 Propositions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AE160F-65F8-58A1-B442-23BA1349B63B}"/>
              </a:ext>
            </a:extLst>
          </p:cNvPr>
          <p:cNvSpPr txBox="1"/>
          <p:nvPr/>
        </p:nvSpPr>
        <p:spPr>
          <a:xfrm>
            <a:off x="7233754" y="2099541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Customer Relationships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623106-A92F-99E5-1AA2-27C2AF201C68}"/>
              </a:ext>
            </a:extLst>
          </p:cNvPr>
          <p:cNvSpPr txBox="1"/>
          <p:nvPr/>
        </p:nvSpPr>
        <p:spPr>
          <a:xfrm>
            <a:off x="9415614" y="2088509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</a:rPr>
              <a:t>Customer Segments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BFE4A6-AFDC-D5C6-BD56-A31988E91AD2}"/>
              </a:ext>
            </a:extLst>
          </p:cNvPr>
          <p:cNvSpPr txBox="1"/>
          <p:nvPr/>
        </p:nvSpPr>
        <p:spPr>
          <a:xfrm>
            <a:off x="2884297" y="359021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 Resources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2A5727-C191-43AE-2B06-6BBCCF1B3259}"/>
              </a:ext>
            </a:extLst>
          </p:cNvPr>
          <p:cNvSpPr txBox="1"/>
          <p:nvPr/>
        </p:nvSpPr>
        <p:spPr>
          <a:xfrm>
            <a:off x="7281345" y="35902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Channels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547977-8DF9-FB48-0B91-CAB95281C714}"/>
              </a:ext>
            </a:extLst>
          </p:cNvPr>
          <p:cNvSpPr txBox="1"/>
          <p:nvPr/>
        </p:nvSpPr>
        <p:spPr>
          <a:xfrm>
            <a:off x="1668412" y="490049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Cost Structure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EF5F8-DF9E-29B2-2B90-747358459D48}"/>
              </a:ext>
            </a:extLst>
          </p:cNvPr>
          <p:cNvSpPr txBox="1"/>
          <p:nvPr/>
        </p:nvSpPr>
        <p:spPr>
          <a:xfrm>
            <a:off x="6929784" y="4875084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Revenue Streams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65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9174F-9C5C-DCB0-80F3-2C88AE693344}"/>
              </a:ext>
            </a:extLst>
          </p:cNvPr>
          <p:cNvSpPr txBox="1"/>
          <p:nvPr/>
        </p:nvSpPr>
        <p:spPr>
          <a:xfrm>
            <a:off x="608453" y="2559502"/>
            <a:ext cx="22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관련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코딩 문제 사이트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공모전 주최 기업  </a:t>
            </a:r>
            <a:endParaRPr lang="en-AU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8AF8-C079-1184-7B83-88BCC44EBC9E}"/>
              </a:ext>
            </a:extLst>
          </p:cNvPr>
          <p:cNvSpPr txBox="1"/>
          <p:nvPr/>
        </p:nvSpPr>
        <p:spPr>
          <a:xfrm>
            <a:off x="2825844" y="2448191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운영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공모전 소개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455E-A52E-F522-AB71-6F5570163C8A}"/>
              </a:ext>
            </a:extLst>
          </p:cNvPr>
          <p:cNvSpPr txBox="1"/>
          <p:nvPr/>
        </p:nvSpPr>
        <p:spPr>
          <a:xfrm>
            <a:off x="2814642" y="4040943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이용자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734A-CC1E-3826-665D-58E09F43EF0E}"/>
              </a:ext>
            </a:extLst>
          </p:cNvPr>
          <p:cNvSpPr txBox="1"/>
          <p:nvPr/>
        </p:nvSpPr>
        <p:spPr>
          <a:xfrm>
            <a:off x="5008482" y="2376540"/>
            <a:ext cx="22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공모전 정보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모집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빠른 참가 신청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공모전 홍보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21673-2896-89C5-360E-FDAAFBF0AAB8}"/>
              </a:ext>
            </a:extLst>
          </p:cNvPr>
          <p:cNvSpPr txBox="1"/>
          <p:nvPr/>
        </p:nvSpPr>
        <p:spPr>
          <a:xfrm>
            <a:off x="7233754" y="2435607"/>
            <a:ext cx="21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신규 공모전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뉴스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058E2-129C-96EB-C4F6-0609AA8B58CB}"/>
              </a:ext>
            </a:extLst>
          </p:cNvPr>
          <p:cNvSpPr txBox="1"/>
          <p:nvPr/>
        </p:nvSpPr>
        <p:spPr>
          <a:xfrm>
            <a:off x="7203042" y="4030096"/>
            <a:ext cx="21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앱 </a:t>
            </a:r>
            <a:r>
              <a:rPr lang="en-US" altLang="ko-KR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웹사이트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B8DBE-288D-D823-FC6E-85F047D7A788}"/>
              </a:ext>
            </a:extLst>
          </p:cNvPr>
          <p:cNvSpPr txBox="1"/>
          <p:nvPr/>
        </p:nvSpPr>
        <p:spPr>
          <a:xfrm>
            <a:off x="9392458" y="2387572"/>
            <a:ext cx="22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게임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개발팀을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찾거나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관련 공모전에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참가하려는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~ 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프로그래머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디자이너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D6B6F-6374-70AD-CD32-FCA7285CFAF0}"/>
              </a:ext>
            </a:extLst>
          </p:cNvPr>
          <p:cNvSpPr txBox="1"/>
          <p:nvPr/>
        </p:nvSpPr>
        <p:spPr>
          <a:xfrm>
            <a:off x="608454" y="5242833"/>
            <a:ext cx="548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유지 비용</a:t>
            </a:r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sz="1800" b="0" baseline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800" b="0" baseline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마케팅 비용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FC6E2-91B5-C68A-BC3F-D2FCE7D28035}"/>
              </a:ext>
            </a:extLst>
          </p:cNvPr>
          <p:cNvSpPr txBox="1"/>
          <p:nvPr/>
        </p:nvSpPr>
        <p:spPr>
          <a:xfrm>
            <a:off x="6095427" y="5242833"/>
            <a:ext cx="54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15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7E0F-D3AE-96F0-4530-D295FE90A748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66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2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04757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740983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891080" y="134739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376045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453868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585531" y="1347395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6473342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166752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295210" y="1347395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EA4674-E0C8-0C6E-9E50-FB60ECC65437}"/>
              </a:ext>
            </a:extLst>
          </p:cNvPr>
          <p:cNvSpPr/>
          <p:nvPr/>
        </p:nvSpPr>
        <p:spPr>
          <a:xfrm>
            <a:off x="9186227" y="1549400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8879637" y="1236282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005690" y="134739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286377" y="2480397"/>
            <a:ext cx="179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995333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704289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413245" y="2480397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그리워 멀리 하나에 이름과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거외다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하나에 위에 강아지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봅니다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67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04181" y="1344791"/>
            <a:ext cx="3920169" cy="4465288"/>
            <a:chOff x="404181" y="1392416"/>
            <a:chExt cx="5551407" cy="4465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80C199-243B-2784-BC1B-E113C02E4C39}"/>
                </a:ext>
              </a:extLst>
            </p:cNvPr>
            <p:cNvSpPr/>
            <p:nvPr/>
          </p:nvSpPr>
          <p:spPr>
            <a:xfrm>
              <a:off x="404181" y="1392416"/>
              <a:ext cx="5551407" cy="446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13798A-17A9-8A51-520C-4027B820325A}"/>
                </a:ext>
              </a:extLst>
            </p:cNvPr>
            <p:cNvSpPr/>
            <p:nvPr/>
          </p:nvSpPr>
          <p:spPr>
            <a:xfrm>
              <a:off x="1135818" y="1602044"/>
              <a:ext cx="3994996" cy="757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9D3C3-5609-D7C1-272D-9E2854A20421}"/>
                </a:ext>
              </a:extLst>
            </p:cNvPr>
            <p:cNvSpPr txBox="1"/>
            <p:nvPr/>
          </p:nvSpPr>
          <p:spPr>
            <a:xfrm>
              <a:off x="1135818" y="1749844"/>
              <a:ext cx="399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spc="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781514" y="3948750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548466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2704750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1525859" y="2166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5925939" y="2259507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70017" y="2004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31627" y="2082316"/>
            <a:ext cx="810197" cy="810197"/>
          </a:xfrm>
          <a:prstGeom prst="rect">
            <a:avLst/>
          </a:prstGeom>
        </p:spPr>
      </p:pic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2632528-7D7A-815E-6A86-AB1C90D298D2}"/>
              </a:ext>
            </a:extLst>
          </p:cNvPr>
          <p:cNvSpPr/>
          <p:nvPr/>
        </p:nvSpPr>
        <p:spPr>
          <a:xfrm rot="5400000">
            <a:off x="8964328" y="2259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06F52DE4-8B98-04A5-2181-7DB6FCBA68C8}"/>
              </a:ext>
            </a:extLst>
          </p:cNvPr>
          <p:cNvSpPr/>
          <p:nvPr/>
        </p:nvSpPr>
        <p:spPr>
          <a:xfrm>
            <a:off x="1525859" y="4565862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A76A0B7-511C-1CFD-967D-C56B9F354BD7}"/>
              </a:ext>
            </a:extLst>
          </p:cNvPr>
          <p:cNvSpPr/>
          <p:nvPr/>
        </p:nvSpPr>
        <p:spPr>
          <a:xfrm rot="5400000">
            <a:off x="3595284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B2778FA-905B-93ED-BC3C-1538D1067EF4}"/>
              </a:ext>
            </a:extLst>
          </p:cNvPr>
          <p:cNvSpPr/>
          <p:nvPr/>
        </p:nvSpPr>
        <p:spPr>
          <a:xfrm rot="5400000">
            <a:off x="7838712" y="4686422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28BEF0-82AA-50F0-9D64-699E5C1B3538}"/>
              </a:ext>
            </a:extLst>
          </p:cNvPr>
          <p:cNvGrpSpPr/>
          <p:nvPr/>
        </p:nvGrpSpPr>
        <p:grpSpPr>
          <a:xfrm>
            <a:off x="5321424" y="4412620"/>
            <a:ext cx="1248148" cy="958467"/>
            <a:chOff x="3951374" y="4114800"/>
            <a:chExt cx="2625974" cy="201651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7E7CFE1-E871-B041-83FD-540E41D9B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165" y="542343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4C38CD9-0717-8633-8239-5D33C65D7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246" y="542111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450CAF7-6DCA-BBF5-8159-7BADD51A9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580" y="4845167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984C122-3BE0-6CB4-E69F-E0CA9435D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661" y="4842842"/>
              <a:ext cx="581591" cy="33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8C9E871-CB26-1FF4-674D-77E50417509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28" y="4810828"/>
              <a:ext cx="620448" cy="3820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4656E41-20DB-B851-5B39-C652C0331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624" y="4799682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5CA2BBF-1DCC-F178-776F-B9143840E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25" y="5385069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DBB50D7-B016-735F-55AC-D22508B2B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146" y="5413574"/>
              <a:ext cx="545693" cy="5283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292550B-2E3F-DE00-F479-B34543941932}"/>
                </a:ext>
              </a:extLst>
            </p:cNvPr>
            <p:cNvCxnSpPr/>
            <p:nvPr/>
          </p:nvCxnSpPr>
          <p:spPr>
            <a:xfrm flipH="1">
              <a:off x="5819840" y="4629150"/>
              <a:ext cx="565143" cy="838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B3EA4E6-2E9B-850C-E66F-831C74EAE08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448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2B3E76-A5EA-47DF-3450-8E491F802E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9074" y="48006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2F3E584-576D-D541-8CFA-3D7FEF8F23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8882" y="42203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93D62DF-0F1C-98CC-47E3-42021838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262061" y="48133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11942AE-1A29-026F-23CE-E55AA66853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69" y="42330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C60B8-61AF-2C54-4CC6-0B8D5707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35048" y="4826000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9F6BAF-F471-A176-B811-C4C6ABE183A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856" y="424572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D48C586-3397-DD21-23EA-9C928CCBD1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9840" y="5406275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E7C055-E7D5-EEEB-90C5-9259A9C3B5F2}"/>
                </a:ext>
              </a:extLst>
            </p:cNvPr>
            <p:cNvCxnSpPr>
              <a:cxnSpLocks/>
            </p:cNvCxnSpPr>
            <p:nvPr/>
          </p:nvCxnSpPr>
          <p:spPr>
            <a:xfrm>
              <a:off x="5238960" y="5358286"/>
              <a:ext cx="0" cy="6010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30021AD-91FD-1C56-5DE2-825711E47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706" y="421154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0C1CD1B-A8C7-7DDD-CD6F-CDC7BCD8F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37" y="4222924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AEB5C1C-CDFB-39D0-09CB-5749FF968E33}"/>
                </a:ext>
              </a:extLst>
            </p:cNvPr>
            <p:cNvCxnSpPr/>
            <p:nvPr/>
          </p:nvCxnSpPr>
          <p:spPr>
            <a:xfrm>
              <a:off x="4712374" y="5960422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1E65287-1A8A-F3FB-D552-6691E06EA8FC}"/>
                </a:ext>
              </a:extLst>
            </p:cNvPr>
            <p:cNvCxnSpPr/>
            <p:nvPr/>
          </p:nvCxnSpPr>
          <p:spPr>
            <a:xfrm>
              <a:off x="4712374" y="4260850"/>
              <a:ext cx="1107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1444F22-8901-0493-AC10-103E8EC4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840" y="5683862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FF36A93-51DD-2EB5-FADF-B1116A5415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0500" y="5721788"/>
              <a:ext cx="631874" cy="2375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5DFE7-C54A-71F4-02AD-25FC721B9A6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564" y="4248324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DD1C6F8-D1D2-4FC0-35C3-BFB0B865C1A7}"/>
                </a:ext>
              </a:extLst>
            </p:cNvPr>
            <p:cNvCxnSpPr/>
            <p:nvPr/>
          </p:nvCxnSpPr>
          <p:spPr>
            <a:xfrm flipV="1">
              <a:off x="4133224" y="4286250"/>
              <a:ext cx="528513" cy="3867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4A3B3F-5CD1-9286-EDEE-50DAA4A773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3" y="4526992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54C26E-448B-6910-CA6E-599552AC446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176" y="4568254"/>
              <a:ext cx="35545" cy="12868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F2F1A04-599C-B2C0-AAF5-27D91BFBC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224" y="5186867"/>
              <a:ext cx="2283074" cy="25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98D574-B20A-F689-EE52-329C3B601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47" y="5401653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515B7C-13B4-B5AC-3716-A9F548376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4210" y="5419735"/>
              <a:ext cx="1280505" cy="5703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C740F9F-1014-3750-CAA7-FEAEA8023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7146" y="4261233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BAD1405-8B6A-6473-7B42-F9C7ABB2F81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851490" y="4311650"/>
              <a:ext cx="1382958" cy="14328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5212B6-F220-5F0E-A513-0B97C52B4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362" y="4224260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4E18397-5C45-24BC-A992-D9EC06BF78F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>
              <a:off x="4522142" y="4311067"/>
              <a:ext cx="584208" cy="16487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54ECBA0-627B-CFB0-78AF-ABB7A91875A4}"/>
                </a:ext>
              </a:extLst>
            </p:cNvPr>
            <p:cNvCxnSpPr>
              <a:cxnSpLocks/>
              <a:stCxn id="56" idx="7"/>
            </p:cNvCxnSpPr>
            <p:nvPr/>
          </p:nvCxnSpPr>
          <p:spPr>
            <a:xfrm flipV="1">
              <a:off x="4244057" y="4298950"/>
              <a:ext cx="1444918" cy="1349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AC3232-19C3-53BD-56F2-5C59F9791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984" y="4603167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250F038-A064-D8CE-5409-4703FB4E67CF}"/>
                </a:ext>
              </a:extLst>
            </p:cNvPr>
            <p:cNvCxnSpPr>
              <a:cxnSpLocks/>
              <a:stCxn id="45" idx="6"/>
              <a:endCxn id="57" idx="5"/>
            </p:cNvCxnSpPr>
            <p:nvPr/>
          </p:nvCxnSpPr>
          <p:spPr>
            <a:xfrm>
              <a:off x="4294274" y="4654550"/>
              <a:ext cx="2232857" cy="12112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7906D0F-9238-AA84-E49F-92BA27F755A6}"/>
                </a:ext>
              </a:extLst>
            </p:cNvPr>
            <p:cNvSpPr/>
            <p:nvPr/>
          </p:nvSpPr>
          <p:spPr>
            <a:xfrm>
              <a:off x="5092910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53AB9-B903-D232-4B36-438B7B117830}"/>
                </a:ext>
              </a:extLst>
            </p:cNvPr>
            <p:cNvSpPr/>
            <p:nvPr/>
          </p:nvSpPr>
          <p:spPr>
            <a:xfrm>
              <a:off x="4522142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945A21-0643-4D01-A616-E27EEF6F4138}"/>
                </a:ext>
              </a:extLst>
            </p:cNvPr>
            <p:cNvSpPr/>
            <p:nvPr/>
          </p:nvSpPr>
          <p:spPr>
            <a:xfrm>
              <a:off x="3951374" y="44831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696B0F-182B-82B0-F3E9-85000CEDC3D0}"/>
                </a:ext>
              </a:extLst>
            </p:cNvPr>
            <p:cNvSpPr/>
            <p:nvPr/>
          </p:nvSpPr>
          <p:spPr>
            <a:xfrm>
              <a:off x="5663678" y="41148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11F3FFC-24A2-2098-5CCC-E12E75055C57}"/>
                </a:ext>
              </a:extLst>
            </p:cNvPr>
            <p:cNvSpPr/>
            <p:nvPr/>
          </p:nvSpPr>
          <p:spPr>
            <a:xfrm>
              <a:off x="6234448" y="4457700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F62E2B-A7B9-FD6C-64B2-A1A2C71F67F2}"/>
                </a:ext>
              </a:extLst>
            </p:cNvPr>
            <p:cNvSpPr/>
            <p:nvPr/>
          </p:nvSpPr>
          <p:spPr>
            <a:xfrm>
              <a:off x="4522142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3F9BEA1-7C24-CE9D-DFA6-52E225A6966D}"/>
                </a:ext>
              </a:extLst>
            </p:cNvPr>
            <p:cNvSpPr/>
            <p:nvPr/>
          </p:nvSpPr>
          <p:spPr>
            <a:xfrm>
              <a:off x="5092910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E85052-0660-84E3-5240-0466B8D0F591}"/>
                </a:ext>
              </a:extLst>
            </p:cNvPr>
            <p:cNvSpPr/>
            <p:nvPr/>
          </p:nvSpPr>
          <p:spPr>
            <a:xfrm>
              <a:off x="5663678" y="4673043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C46E23F-EB63-70B7-402C-5D8CA9E30C11}"/>
                </a:ext>
              </a:extLst>
            </p:cNvPr>
            <p:cNvSpPr/>
            <p:nvPr/>
          </p:nvSpPr>
          <p:spPr>
            <a:xfrm>
              <a:off x="3951374" y="50407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34A1FD-F25D-15D2-D9AD-EB1CE53A2B84}"/>
                </a:ext>
              </a:extLst>
            </p:cNvPr>
            <p:cNvSpPr/>
            <p:nvPr/>
          </p:nvSpPr>
          <p:spPr>
            <a:xfrm>
              <a:off x="6234448" y="5015386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5ABCAC-121D-5764-B6C2-0DBBD8ABE0F9}"/>
                </a:ext>
              </a:extLst>
            </p:cNvPr>
            <p:cNvSpPr/>
            <p:nvPr/>
          </p:nvSpPr>
          <p:spPr>
            <a:xfrm>
              <a:off x="4522142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9F4E3E-E317-B0C6-A589-79FF9A30ED52}"/>
                </a:ext>
              </a:extLst>
            </p:cNvPr>
            <p:cNvSpPr/>
            <p:nvPr/>
          </p:nvSpPr>
          <p:spPr>
            <a:xfrm>
              <a:off x="5092910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E530CF5-E575-643A-90E4-19A38EF3455A}"/>
                </a:ext>
              </a:extLst>
            </p:cNvPr>
            <p:cNvSpPr/>
            <p:nvPr/>
          </p:nvSpPr>
          <p:spPr>
            <a:xfrm>
              <a:off x="5663678" y="5230729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292F8F-2DC9-DD3C-8F8D-47F2DA1EFEE2}"/>
                </a:ext>
              </a:extLst>
            </p:cNvPr>
            <p:cNvSpPr/>
            <p:nvPr/>
          </p:nvSpPr>
          <p:spPr>
            <a:xfrm>
              <a:off x="3951374" y="55984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27640F-12BC-3FEA-EFE0-6E7CF0AC1DFA}"/>
                </a:ext>
              </a:extLst>
            </p:cNvPr>
            <p:cNvSpPr/>
            <p:nvPr/>
          </p:nvSpPr>
          <p:spPr>
            <a:xfrm>
              <a:off x="6234448" y="5573072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03BBA7D-6E37-3CEB-3ADF-66C694BD79D0}"/>
                </a:ext>
              </a:extLst>
            </p:cNvPr>
            <p:cNvSpPr/>
            <p:nvPr/>
          </p:nvSpPr>
          <p:spPr>
            <a:xfrm>
              <a:off x="4522142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2E164D3-12C1-4FFE-4E23-DBBC62192793}"/>
                </a:ext>
              </a:extLst>
            </p:cNvPr>
            <p:cNvSpPr/>
            <p:nvPr/>
          </p:nvSpPr>
          <p:spPr>
            <a:xfrm>
              <a:off x="5092910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E0C4A3B-29C8-F43E-5C35-9951227472A9}"/>
                </a:ext>
              </a:extLst>
            </p:cNvPr>
            <p:cNvSpPr/>
            <p:nvPr/>
          </p:nvSpPr>
          <p:spPr>
            <a:xfrm>
              <a:off x="5663678" y="5788415"/>
              <a:ext cx="342900" cy="342900"/>
            </a:xfrm>
            <a:prstGeom prst="ellipse">
              <a:avLst/>
            </a:prstGeom>
            <a:solidFill>
              <a:schemeClr val="accent2"/>
            </a:solidFill>
            <a:ln w="13432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68</a:t>
            </a:fld>
            <a:endParaRPr lang="en-US" altLang="ko-KR" dirty="0"/>
          </a:p>
        </p:txBody>
      </p:sp>
      <p:pic>
        <p:nvPicPr>
          <p:cNvPr id="81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79972" y="2082316"/>
            <a:ext cx="810197" cy="81019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83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88693" y="4412992"/>
            <a:ext cx="810197" cy="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7234-FBCD-61FA-C830-A8C96412900C}"/>
              </a:ext>
            </a:extLst>
          </p:cNvPr>
          <p:cNvSpPr txBox="1"/>
          <p:nvPr/>
        </p:nvSpPr>
        <p:spPr>
          <a:xfrm flipH="1">
            <a:off x="6662419" y="3105834"/>
            <a:ext cx="48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만약 인간의 뇌가 우리가 이해할 수 있을 정도로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단순하다면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우리는 그렇게 단순할 수 없을 것이다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6B07-CFBE-917C-1248-26F79D8521DE}"/>
              </a:ext>
            </a:extLst>
          </p:cNvPr>
          <p:cNvSpPr txBox="1"/>
          <p:nvPr/>
        </p:nvSpPr>
        <p:spPr>
          <a:xfrm>
            <a:off x="6662419" y="38481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에머슨 엠</a:t>
            </a:r>
            <a:r>
              <a:rPr lang="en-US" altLang="ko-KR" sz="1600" dirty="0"/>
              <a:t>. </a:t>
            </a:r>
            <a:r>
              <a:rPr lang="ko-KR" altLang="en-US" sz="1600" dirty="0"/>
              <a:t>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69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49209" y="2209970"/>
            <a:ext cx="9698456" cy="830997"/>
          </a:xfrm>
          <a:prstGeom prst="rect">
            <a:avLst/>
          </a:prstGeom>
          <a:ln w="38100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공모전 소개 글 </a:t>
            </a:r>
            <a:r>
              <a:rPr lang="en-US" altLang="ko-KR" sz="4800" b="1" dirty="0">
                <a:solidFill>
                  <a:srgbClr val="FF0000"/>
                </a:solidFill>
                <a:latin typeface="+mj-lt"/>
              </a:rPr>
              <a:t>&gt; </a:t>
            </a:r>
            <a:r>
              <a:rPr lang="ko-KR" altLang="en-US" sz="4800" b="1" dirty="0">
                <a:solidFill>
                  <a:srgbClr val="FF0000"/>
                </a:solidFill>
                <a:latin typeface="+mj-lt"/>
              </a:rPr>
              <a:t>팀원 모집 글</a:t>
            </a:r>
            <a:endParaRPr lang="en-US" altLang="ko-KR" sz="4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2F4377B-FC2E-751F-8EE5-D8C24B259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23460"/>
              </p:ext>
            </p:extLst>
          </p:nvPr>
        </p:nvGraphicFramePr>
        <p:xfrm>
          <a:off x="444335" y="1869487"/>
          <a:ext cx="6749665" cy="443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0D921D-DA6A-631A-2B73-1112D9BF0556}"/>
              </a:ext>
            </a:extLst>
          </p:cNvPr>
          <p:cNvSpPr/>
          <p:nvPr/>
        </p:nvSpPr>
        <p:spPr>
          <a:xfrm>
            <a:off x="3200332" y="651626"/>
            <a:ext cx="5791335" cy="7631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공모전 앱</a:t>
            </a:r>
            <a:r>
              <a:rPr lang="en-US" altLang="ko-KR" sz="1800" b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사이트의 게시글 비율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2FB39-3BAC-89EB-9A8D-383E7E13A1FE}"/>
              </a:ext>
            </a:extLst>
          </p:cNvPr>
          <p:cNvSpPr txBox="1"/>
          <p:nvPr/>
        </p:nvSpPr>
        <p:spPr>
          <a:xfrm flipH="1">
            <a:off x="1455724" y="6304027"/>
            <a:ext cx="5326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팀원 모집 기능이 있는 사이트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조사결과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9432B-0F8B-7A2C-1FE6-FA31A9506960}"/>
              </a:ext>
            </a:extLst>
          </p:cNvPr>
          <p:cNvSpPr txBox="1"/>
          <p:nvPr/>
        </p:nvSpPr>
        <p:spPr>
          <a:xfrm>
            <a:off x="1559341" y="2222522"/>
            <a:ext cx="4031873" cy="133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30024-47FB-4738-61E6-162864B5A75C}"/>
              </a:ext>
            </a:extLst>
          </p:cNvPr>
          <p:cNvSpPr txBox="1"/>
          <p:nvPr/>
        </p:nvSpPr>
        <p:spPr>
          <a:xfrm>
            <a:off x="1559341" y="4239774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“DevRaid” </a:t>
            </a:r>
            <a:r>
              <a:rPr lang="ko-KR" altLang="en-US" sz="1600" dirty="0">
                <a:solidFill>
                  <a:schemeClr val="bg1"/>
                </a:solidFill>
              </a:rPr>
              <a:t>개발팀 모집 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발표자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202034017 </a:t>
            </a:r>
            <a:r>
              <a:rPr lang="ko-KR" altLang="en-US" sz="1600" dirty="0">
                <a:solidFill>
                  <a:schemeClr val="bg1"/>
                </a:solidFill>
              </a:rPr>
              <a:t>최영수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en-US" altLang="ko-KR" smtClean="0"/>
              <a:pPr/>
              <a:t>70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71</a:t>
            </a:fld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FF8EA1-801F-B434-D4BC-D2A92706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51" y="1109191"/>
            <a:ext cx="3355940" cy="4643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20385-1C73-7991-3DA1-AC65C313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49"/>
          <a:stretch/>
        </p:blipFill>
        <p:spPr>
          <a:xfrm>
            <a:off x="668490" y="1159858"/>
            <a:ext cx="4155314" cy="45382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89667-B0DF-D0E9-FCAA-F19EF3FD14B7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endParaRPr lang="ko-KR" altLang="en-US" sz="14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공모전 소개 글에서</a:t>
            </a: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팀원 모집 게시글로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이어지지 않는다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146A8-491A-077B-0FEA-879F796F94C3}"/>
              </a:ext>
            </a:extLst>
          </p:cNvPr>
          <p:cNvSpPr txBox="1"/>
          <p:nvPr/>
        </p:nvSpPr>
        <p:spPr>
          <a:xfrm flipH="1">
            <a:off x="724829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콘테스트 인덱스 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8F0BA-CC86-44BE-898A-1BCEAA261C55}"/>
              </a:ext>
            </a:extLst>
          </p:cNvPr>
          <p:cNvSpPr txBox="1"/>
          <p:nvPr/>
        </p:nvSpPr>
        <p:spPr>
          <a:xfrm flipH="1">
            <a:off x="5129351" y="5833197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위비티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공모전 소개 예시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현황 분석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문제점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202034017 </a:t>
            </a:r>
            <a:r>
              <a:rPr lang="ko-KR" altLang="en-US"/>
              <a:t>최영수 앱 기획 발표자료</a:t>
            </a:r>
            <a:endParaRPr lang="en-US" altLang="ko-KR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FA5625B6-108C-7008-DB8E-8D5D1677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91" y="1109191"/>
            <a:ext cx="7423625" cy="4639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2B1F19-37F6-1325-AF40-EF506B24E9F5}"/>
              </a:ext>
            </a:extLst>
          </p:cNvPr>
          <p:cNvSpPr/>
          <p:nvPr/>
        </p:nvSpPr>
        <p:spPr>
          <a:xfrm>
            <a:off x="9055758" y="1109191"/>
            <a:ext cx="2467752" cy="463961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◀실제 운영중인 공모전 관련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100" b="1" dirty="0">
                <a:solidFill>
                  <a:schemeClr val="tx1"/>
                </a:solidFill>
              </a:rPr>
              <a:t>사이트 화면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fontAlgn="base"/>
            <a:endParaRPr lang="ko-KR" altLang="en-US" sz="1200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필터 기능이 없어서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원하는 모집 글을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base"/>
            <a:r>
              <a:rPr lang="ko-KR" altLang="en-US" sz="1600" b="1" dirty="0">
                <a:solidFill>
                  <a:schemeClr val="tx1"/>
                </a:solidFill>
              </a:rPr>
              <a:t>골라볼 수 없다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4F24A1-441D-D34C-B5F0-23A048A30A4A}"/>
              </a:ext>
            </a:extLst>
          </p:cNvPr>
          <p:cNvSpPr/>
          <p:nvPr/>
        </p:nvSpPr>
        <p:spPr>
          <a:xfrm>
            <a:off x="2793443" y="3157694"/>
            <a:ext cx="5637124" cy="2813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79A7-D688-2CAD-1553-DED6A12100FC}"/>
              </a:ext>
            </a:extLst>
          </p:cNvPr>
          <p:cNvSpPr txBox="1"/>
          <p:nvPr/>
        </p:nvSpPr>
        <p:spPr>
          <a:xfrm flipH="1">
            <a:off x="1146091" y="5906794"/>
            <a:ext cx="4001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씽굿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팀원모집 게시판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d2coding only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</TotalTime>
  <Words>4899</Words>
  <Application>Microsoft Office PowerPoint</Application>
  <PresentationFormat>와이드스크린</PresentationFormat>
  <Paragraphs>1180</Paragraphs>
  <Slides>71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2" baseType="lpstr">
      <vt:lpstr>-apple-system</vt:lpstr>
      <vt:lpstr>D2Coding</vt:lpstr>
      <vt:lpstr>Fira Sans Extra Condensed Medium</vt:lpstr>
      <vt:lpstr>Noto Sans KR</vt:lpstr>
      <vt:lpstr>Pretendard Black</vt:lpstr>
      <vt:lpstr>Roboto</vt:lpstr>
      <vt:lpstr>맑은 고딕</vt:lpstr>
      <vt:lpstr>Arial</vt:lpstr>
      <vt:lpstr>Microsoft Yi Baiti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YUHAN</cp:lastModifiedBy>
  <cp:revision>149</cp:revision>
  <dcterms:created xsi:type="dcterms:W3CDTF">2022-12-09T01:31:23Z</dcterms:created>
  <dcterms:modified xsi:type="dcterms:W3CDTF">2024-06-17T06:25:17Z</dcterms:modified>
</cp:coreProperties>
</file>